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9" r:id="rId3"/>
    <p:sldId id="258" r:id="rId4"/>
    <p:sldId id="260" r:id="rId5"/>
    <p:sldId id="261" r:id="rId6"/>
    <p:sldId id="263" r:id="rId7"/>
    <p:sldId id="273" r:id="rId8"/>
    <p:sldId id="257" r:id="rId9"/>
    <p:sldId id="272" r:id="rId10"/>
    <p:sldId id="270" r:id="rId11"/>
    <p:sldId id="262" r:id="rId12"/>
    <p:sldId id="264" r:id="rId13"/>
    <p:sldId id="265" r:id="rId14"/>
    <p:sldId id="266" r:id="rId15"/>
    <p:sldId id="267" r:id="rId16"/>
    <p:sldId id="274" r:id="rId17"/>
    <p:sldId id="268" r:id="rId18"/>
    <p:sldId id="269" r:id="rId1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33CC"/>
    <a:srgbClr val="FF3399"/>
    <a:srgbClr val="FF66FF"/>
    <a:srgbClr val="FF66CC"/>
    <a:srgbClr val="FF00FF"/>
    <a:srgbClr val="C01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42" y="51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63419B8C-54C6-444D-B696-CFD2B5FF0953}" type="datetimeFigureOut">
              <a:rPr lang="es-CO" smtClean="0"/>
              <a:t>18/09/2017</a:t>
            </a:fld>
            <a:endParaRPr lang="es-CO"/>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CO"/>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589E365-E788-4025-A100-E5CF6EA72F17}"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3419B8C-54C6-444D-B696-CFD2B5FF0953}" type="datetimeFigureOut">
              <a:rPr lang="es-CO" smtClean="0"/>
              <a:t>18/09/2017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589E365-E788-4025-A100-E5CF6EA72F17}"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3419B8C-54C6-444D-B696-CFD2B5FF0953}" type="datetimeFigureOut">
              <a:rPr lang="es-CO" smtClean="0"/>
              <a:t>18/09/2017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589E365-E788-4025-A100-E5CF6EA72F17}"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63419B8C-54C6-444D-B696-CFD2B5FF0953}" type="datetimeFigureOut">
              <a:rPr lang="es-CO" smtClean="0"/>
              <a:t>18/09/2017</a:t>
            </a:fld>
            <a:endParaRPr lang="es-CO"/>
          </a:p>
        </p:txBody>
      </p:sp>
      <p:sp>
        <p:nvSpPr>
          <p:cNvPr id="5" name="4 Marcador de pie de página"/>
          <p:cNvSpPr>
            <a:spLocks noGrp="1"/>
          </p:cNvSpPr>
          <p:nvPr>
            <p:ph type="ftr" sz="quarter" idx="11"/>
          </p:nvPr>
        </p:nvSpPr>
        <p:spPr>
          <a:xfrm>
            <a:off x="457200" y="6480969"/>
            <a:ext cx="4260056" cy="300831"/>
          </a:xfrm>
        </p:spPr>
        <p:txBody>
          <a:bodyPr/>
          <a:lstStyle/>
          <a:p>
            <a:endParaRPr lang="es-CO"/>
          </a:p>
        </p:txBody>
      </p:sp>
      <p:sp>
        <p:nvSpPr>
          <p:cNvPr id="6" name="5 Marcador de número de diapositiva"/>
          <p:cNvSpPr>
            <a:spLocks noGrp="1"/>
          </p:cNvSpPr>
          <p:nvPr>
            <p:ph type="sldNum" sz="quarter" idx="12"/>
          </p:nvPr>
        </p:nvSpPr>
        <p:spPr/>
        <p:txBody>
          <a:bodyPr/>
          <a:lstStyle/>
          <a:p>
            <a:fld id="{1589E365-E788-4025-A100-E5CF6EA72F17}"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63419B8C-54C6-444D-B696-CFD2B5FF0953}" type="datetimeFigureOut">
              <a:rPr lang="es-CO" smtClean="0"/>
              <a:t>18/09/2017</a:t>
            </a:fld>
            <a:endParaRPr lang="es-CO"/>
          </a:p>
        </p:txBody>
      </p:sp>
      <p:sp>
        <p:nvSpPr>
          <p:cNvPr id="5" name="4 Marcador de pie de página"/>
          <p:cNvSpPr>
            <a:spLocks noGrp="1"/>
          </p:cNvSpPr>
          <p:nvPr>
            <p:ph type="ftr" sz="quarter" idx="11"/>
          </p:nvPr>
        </p:nvSpPr>
        <p:spPr>
          <a:xfrm>
            <a:off x="2619376" y="6480969"/>
            <a:ext cx="4260056" cy="300831"/>
          </a:xfrm>
        </p:spPr>
        <p:txBody>
          <a:bodyPr/>
          <a:lstStyle/>
          <a:p>
            <a:endParaRPr lang="es-CO"/>
          </a:p>
        </p:txBody>
      </p:sp>
      <p:sp>
        <p:nvSpPr>
          <p:cNvPr id="6" name="5 Marcador de número de diapositiva"/>
          <p:cNvSpPr>
            <a:spLocks noGrp="1"/>
          </p:cNvSpPr>
          <p:nvPr>
            <p:ph type="sldNum" sz="quarter" idx="12"/>
          </p:nvPr>
        </p:nvSpPr>
        <p:spPr>
          <a:xfrm>
            <a:off x="8451056" y="809624"/>
            <a:ext cx="502920" cy="300831"/>
          </a:xfrm>
        </p:spPr>
        <p:txBody>
          <a:bodyPr/>
          <a:lstStyle/>
          <a:p>
            <a:fld id="{1589E365-E788-4025-A100-E5CF6EA72F17}" type="slidenum">
              <a:rPr lang="es-CO" smtClean="0"/>
              <a:t>‹Nº›</a:t>
            </a:fld>
            <a:endParaRPr lang="es-CO"/>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63419B8C-54C6-444D-B696-CFD2B5FF0953}" type="datetimeFigureOut">
              <a:rPr lang="es-CO" smtClean="0"/>
              <a:t>18/09/2017</a:t>
            </a:fld>
            <a:endParaRPr lang="es-CO"/>
          </a:p>
        </p:txBody>
      </p:sp>
      <p:sp>
        <p:nvSpPr>
          <p:cNvPr id="6" name="5 Marcador de pie de página"/>
          <p:cNvSpPr>
            <a:spLocks noGrp="1"/>
          </p:cNvSpPr>
          <p:nvPr>
            <p:ph type="ftr" sz="quarter" idx="11"/>
          </p:nvPr>
        </p:nvSpPr>
        <p:spPr>
          <a:xfrm>
            <a:off x="457200" y="6480969"/>
            <a:ext cx="4260056" cy="301752"/>
          </a:xfrm>
        </p:spPr>
        <p:txBody>
          <a:bodyPr/>
          <a:lstStyle/>
          <a:p>
            <a:endParaRPr lang="es-CO"/>
          </a:p>
        </p:txBody>
      </p:sp>
      <p:sp>
        <p:nvSpPr>
          <p:cNvPr id="7" name="6 Marcador de número de diapositiva"/>
          <p:cNvSpPr>
            <a:spLocks noGrp="1"/>
          </p:cNvSpPr>
          <p:nvPr>
            <p:ph type="sldNum" sz="quarter" idx="12"/>
          </p:nvPr>
        </p:nvSpPr>
        <p:spPr>
          <a:xfrm>
            <a:off x="7589520" y="6480969"/>
            <a:ext cx="502920" cy="301752"/>
          </a:xfrm>
        </p:spPr>
        <p:txBody>
          <a:bodyPr/>
          <a:lstStyle/>
          <a:p>
            <a:fld id="{1589E365-E788-4025-A100-E5CF6EA72F17}"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63419B8C-54C6-444D-B696-CFD2B5FF0953}" type="datetimeFigureOut">
              <a:rPr lang="es-CO" smtClean="0"/>
              <a:t>18/09/2017</a:t>
            </a:fld>
            <a:endParaRPr lang="es-CO"/>
          </a:p>
        </p:txBody>
      </p:sp>
      <p:sp>
        <p:nvSpPr>
          <p:cNvPr id="8" name="7 Marcador de pie de página"/>
          <p:cNvSpPr>
            <a:spLocks noGrp="1"/>
          </p:cNvSpPr>
          <p:nvPr>
            <p:ph type="ftr" sz="quarter" idx="11"/>
          </p:nvPr>
        </p:nvSpPr>
        <p:spPr>
          <a:xfrm>
            <a:off x="457200" y="6480969"/>
            <a:ext cx="4261104" cy="301752"/>
          </a:xfrm>
        </p:spPr>
        <p:txBody>
          <a:bodyPr/>
          <a:lstStyle/>
          <a:p>
            <a:endParaRPr lang="es-CO"/>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589E365-E788-4025-A100-E5CF6EA72F17}"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3419B8C-54C6-444D-B696-CFD2B5FF0953}" type="datetimeFigureOut">
              <a:rPr lang="es-CO" smtClean="0"/>
              <a:t>18/09/2017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1589E365-E788-4025-A100-E5CF6EA72F17}"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63419B8C-54C6-444D-B696-CFD2B5FF0953}" type="datetimeFigureOut">
              <a:rPr lang="es-CO" smtClean="0"/>
              <a:t>18/09/2017</a:t>
            </a:fld>
            <a:endParaRPr lang="es-CO"/>
          </a:p>
        </p:txBody>
      </p:sp>
      <p:sp>
        <p:nvSpPr>
          <p:cNvPr id="3" name="2 Marcador de pie de página"/>
          <p:cNvSpPr>
            <a:spLocks noGrp="1"/>
          </p:cNvSpPr>
          <p:nvPr>
            <p:ph type="ftr" sz="quarter" idx="11"/>
          </p:nvPr>
        </p:nvSpPr>
        <p:spPr>
          <a:xfrm>
            <a:off x="457200" y="6481890"/>
            <a:ext cx="4260056" cy="300831"/>
          </a:xfrm>
        </p:spPr>
        <p:txBody>
          <a:bodyPr/>
          <a:lstStyle/>
          <a:p>
            <a:endParaRPr lang="es-CO"/>
          </a:p>
        </p:txBody>
      </p:sp>
      <p:sp>
        <p:nvSpPr>
          <p:cNvPr id="4" name="3 Marcador de número de diapositiva"/>
          <p:cNvSpPr>
            <a:spLocks noGrp="1"/>
          </p:cNvSpPr>
          <p:nvPr>
            <p:ph type="sldNum" sz="quarter" idx="12"/>
          </p:nvPr>
        </p:nvSpPr>
        <p:spPr>
          <a:xfrm>
            <a:off x="7589520" y="6480969"/>
            <a:ext cx="502920" cy="301752"/>
          </a:xfrm>
        </p:spPr>
        <p:txBody>
          <a:bodyPr/>
          <a:lstStyle/>
          <a:p>
            <a:fld id="{1589E365-E788-4025-A100-E5CF6EA72F17}"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63419B8C-54C6-444D-B696-CFD2B5FF0953}" type="datetimeFigureOut">
              <a:rPr lang="es-CO" smtClean="0"/>
              <a:t>18/09/2017</a:t>
            </a:fld>
            <a:endParaRPr lang="es-CO"/>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CO"/>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589E365-E788-4025-A100-E5CF6EA72F17}"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63419B8C-54C6-444D-B696-CFD2B5FF0953}" type="datetimeFigureOut">
              <a:rPr lang="es-CO" smtClean="0"/>
              <a:t>18/09/2017</a:t>
            </a:fld>
            <a:endParaRPr lang="es-CO"/>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CO"/>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589E365-E788-4025-A100-E5CF6EA72F17}"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3419B8C-54C6-444D-B696-CFD2B5FF0953}" type="datetimeFigureOut">
              <a:rPr lang="es-CO" smtClean="0"/>
              <a:t>18/09/2017</a:t>
            </a:fld>
            <a:endParaRPr lang="es-CO"/>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CO"/>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589E365-E788-4025-A100-E5CF6EA72F17}"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scielo.org.co/scielo.php?script=sci_arttext&amp;pid=S0304-28472006000200006"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1560" y="548680"/>
            <a:ext cx="7272808" cy="2808312"/>
          </a:xfrm>
          <a:ln/>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DESMOCILADOR</a:t>
            </a:r>
            <a:endParaRPr lang="es-CO"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8" name="7 Marcador de texto"/>
          <p:cNvSpPr>
            <a:spLocks noGrp="1"/>
          </p:cNvSpPr>
          <p:nvPr>
            <p:ph type="body" idx="1"/>
          </p:nvPr>
        </p:nvSpPr>
        <p:spPr>
          <a:xfrm>
            <a:off x="611560" y="3284984"/>
            <a:ext cx="7272808" cy="2808312"/>
          </a:xfrm>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s-CO" sz="2800" dirty="0" smtClean="0"/>
              <a:t>    </a:t>
            </a:r>
            <a:r>
              <a:rPr lang="es-CO" sz="2800" dirty="0" smtClean="0">
                <a:solidFill>
                  <a:schemeClr val="accent1"/>
                </a:solidFill>
                <a:latin typeface="Arial" pitchFamily="34" charset="0"/>
                <a:cs typeface="Arial" pitchFamily="34" charset="0"/>
              </a:rPr>
              <a:t>Integrantes:</a:t>
            </a:r>
          </a:p>
          <a:p>
            <a:endParaRPr lang="es-CO" sz="2400" dirty="0" smtClean="0">
              <a:latin typeface="Arial" pitchFamily="34" charset="0"/>
              <a:cs typeface="Arial" pitchFamily="34" charset="0"/>
            </a:endParaRPr>
          </a:p>
          <a:p>
            <a:pPr marL="512064" indent="-457200">
              <a:buFont typeface="Arial" pitchFamily="34" charset="0"/>
              <a:buChar char="•"/>
            </a:pPr>
            <a:r>
              <a:rPr lang="es-CO" sz="2400" dirty="0" smtClean="0">
                <a:solidFill>
                  <a:schemeClr val="tx1">
                    <a:lumMod val="85000"/>
                  </a:schemeClr>
                </a:solidFill>
                <a:latin typeface="Arial" pitchFamily="34" charset="0"/>
                <a:cs typeface="Arial" pitchFamily="34" charset="0"/>
              </a:rPr>
              <a:t>Ángela Enriques </a:t>
            </a:r>
          </a:p>
          <a:p>
            <a:pPr marL="512064" indent="-457200">
              <a:buFont typeface="Arial" pitchFamily="34" charset="0"/>
              <a:buChar char="•"/>
            </a:pPr>
            <a:r>
              <a:rPr lang="es-CO" sz="2400" dirty="0" smtClean="0">
                <a:solidFill>
                  <a:schemeClr val="tx1">
                    <a:lumMod val="85000"/>
                  </a:schemeClr>
                </a:solidFill>
                <a:latin typeface="Arial" pitchFamily="34" charset="0"/>
                <a:cs typeface="Arial" pitchFamily="34" charset="0"/>
              </a:rPr>
              <a:t>Gisela Rivera </a:t>
            </a:r>
          </a:p>
          <a:p>
            <a:pPr marL="512064" indent="-457200">
              <a:buFont typeface="Arial" pitchFamily="34" charset="0"/>
              <a:buChar char="•"/>
            </a:pPr>
            <a:r>
              <a:rPr lang="es-CO" sz="2400" dirty="0" smtClean="0">
                <a:solidFill>
                  <a:schemeClr val="tx1">
                    <a:lumMod val="85000"/>
                  </a:schemeClr>
                </a:solidFill>
                <a:latin typeface="Arial" pitchFamily="34" charset="0"/>
                <a:cs typeface="Arial" pitchFamily="34" charset="0"/>
              </a:rPr>
              <a:t>Carlos Chaves</a:t>
            </a:r>
          </a:p>
          <a:p>
            <a:pPr marL="512064" indent="-457200">
              <a:buFont typeface="Arial" pitchFamily="34" charset="0"/>
              <a:buChar char="•"/>
            </a:pPr>
            <a:r>
              <a:rPr lang="es-CO" sz="2400" dirty="0" smtClean="0">
                <a:solidFill>
                  <a:schemeClr val="tx1">
                    <a:lumMod val="85000"/>
                  </a:schemeClr>
                </a:solidFill>
                <a:latin typeface="Arial" pitchFamily="34" charset="0"/>
                <a:cs typeface="Arial" pitchFamily="34" charset="0"/>
              </a:rPr>
              <a:t>Natalia Palacios</a:t>
            </a:r>
          </a:p>
          <a:p>
            <a:pPr marL="512064" indent="-457200">
              <a:buFont typeface="Arial" pitchFamily="34" charset="0"/>
              <a:buChar char="•"/>
            </a:pPr>
            <a:endParaRPr lang="es-CO" sz="2800" dirty="0">
              <a:latin typeface="Arial" pitchFamily="34" charset="0"/>
              <a:cs typeface="Arial" pitchFamily="34" charset="0"/>
            </a:endParaRPr>
          </a:p>
        </p:txBody>
      </p:sp>
      <p:sp>
        <p:nvSpPr>
          <p:cNvPr id="9" name="8 Rectángulo"/>
          <p:cNvSpPr/>
          <p:nvPr/>
        </p:nvSpPr>
        <p:spPr>
          <a:xfrm>
            <a:off x="4479634" y="2967335"/>
            <a:ext cx="184731" cy="923330"/>
          </a:xfrm>
          <a:prstGeom prst="rect">
            <a:avLst/>
          </a:prstGeom>
          <a:noFill/>
        </p:spPr>
        <p:txBody>
          <a:bodyPr wrap="none" lIns="91440" tIns="45720" rIns="91440" bIns="45720">
            <a:spAutoFit/>
          </a:bodyPr>
          <a:lstStyle/>
          <a:p>
            <a:pPr algn="ct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5845328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randombar(horizontal)">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4624"/>
            <a:ext cx="8439472" cy="6325888"/>
          </a:xfrm>
        </p:spPr>
        <p:txBody>
          <a:bodyPr/>
          <a:lstStyle/>
          <a:p>
            <a:r>
              <a:rPr lang="es-CO" dirty="0" smtClean="0"/>
              <a:t/>
            </a:r>
            <a:br>
              <a:rPr lang="es-CO" dirty="0" smtClean="0"/>
            </a:br>
            <a:r>
              <a:rPr lang="es-CO" dirty="0"/>
              <a:t/>
            </a:r>
            <a:br>
              <a:rPr lang="es-CO" dirty="0"/>
            </a:br>
            <a:r>
              <a:rPr lang="es-CO" dirty="0" smtClean="0"/>
              <a:t/>
            </a:r>
            <a:br>
              <a:rPr lang="es-CO" dirty="0" smtClean="0"/>
            </a:br>
            <a:r>
              <a:rPr lang="es-CO" dirty="0"/>
              <a:t/>
            </a:r>
            <a:br>
              <a:rPr lang="es-CO" dirty="0"/>
            </a:br>
            <a:r>
              <a:rPr lang="es-CO" dirty="0" smtClean="0"/>
              <a:t/>
            </a:r>
            <a:br>
              <a:rPr lang="es-CO" dirty="0" smtClean="0"/>
            </a:br>
            <a:r>
              <a:rPr lang="es-CO" dirty="0" smtClean="0"/>
              <a:t>*</a:t>
            </a:r>
            <a:r>
              <a:rPr lang="es-CO" sz="2800" dirty="0">
                <a:solidFill>
                  <a:schemeClr val="accent1">
                    <a:lumMod val="60000"/>
                    <a:lumOff val="40000"/>
                  </a:schemeClr>
                </a:solidFill>
              </a:rPr>
              <a:t>Cultural</a:t>
            </a:r>
            <a:r>
              <a:rPr lang="es-CO" sz="3200" dirty="0">
                <a:solidFill>
                  <a:schemeClr val="accent1">
                    <a:lumMod val="60000"/>
                    <a:lumOff val="40000"/>
                  </a:schemeClr>
                </a:solidFill>
              </a:rPr>
              <a:t>: </a:t>
            </a:r>
            <a:r>
              <a:rPr lang="es-CO" sz="2800" dirty="0">
                <a:solidFill>
                  <a:schemeClr val="tx1">
                    <a:lumMod val="95000"/>
                  </a:schemeClr>
                </a:solidFill>
              </a:rPr>
              <a:t>el mucílago de la corteza del balso </a:t>
            </a:r>
            <a:r>
              <a:rPr lang="es-CO" sz="2800" dirty="0" smtClean="0">
                <a:solidFill>
                  <a:schemeClr val="tx1">
                    <a:lumMod val="95000"/>
                  </a:schemeClr>
                </a:solidFill>
              </a:rPr>
              <a:t>blanco (</a:t>
            </a:r>
            <a:r>
              <a:rPr lang="es-CO" sz="2800" b="0" i="1" dirty="0" smtClean="0">
                <a:solidFill>
                  <a:schemeClr val="tx1">
                    <a:lumMod val="95000"/>
                  </a:schemeClr>
                </a:solidFill>
              </a:rPr>
              <a:t>Heliocarpus Americanus</a:t>
            </a:r>
            <a:r>
              <a:rPr lang="es-CO" sz="2800" dirty="0" smtClean="0">
                <a:solidFill>
                  <a:schemeClr val="tx1">
                    <a:lumMod val="95000"/>
                  </a:schemeClr>
                </a:solidFill>
              </a:rPr>
              <a:t>) </a:t>
            </a:r>
            <a:r>
              <a:rPr lang="es-CO" sz="2800" dirty="0">
                <a:solidFill>
                  <a:schemeClr val="tx1">
                    <a:lumMod val="95000"/>
                  </a:schemeClr>
                </a:solidFill>
              </a:rPr>
              <a:t>es utilizado para limpiar las impurezas del jugo de la </a:t>
            </a:r>
            <a:r>
              <a:rPr lang="es-CO" sz="2800" dirty="0" smtClean="0">
                <a:solidFill>
                  <a:schemeClr val="tx1">
                    <a:lumMod val="95000"/>
                  </a:schemeClr>
                </a:solidFill>
              </a:rPr>
              <a:t>caña (</a:t>
            </a:r>
            <a:r>
              <a:rPr lang="es-CO" sz="2800" b="0" i="1" dirty="0" smtClean="0">
                <a:solidFill>
                  <a:schemeClr val="tx1">
                    <a:lumMod val="95000"/>
                  </a:schemeClr>
                </a:solidFill>
              </a:rPr>
              <a:t>guarapo</a:t>
            </a:r>
            <a:r>
              <a:rPr lang="es-CO" sz="2800" dirty="0" smtClean="0">
                <a:solidFill>
                  <a:schemeClr val="tx1">
                    <a:lumMod val="95000"/>
                  </a:schemeClr>
                </a:solidFill>
              </a:rPr>
              <a:t>), </a:t>
            </a:r>
            <a:r>
              <a:rPr lang="es-CO" sz="2800" dirty="0">
                <a:solidFill>
                  <a:schemeClr val="tx1">
                    <a:lumMod val="95000"/>
                  </a:schemeClr>
                </a:solidFill>
              </a:rPr>
              <a:t>como se utiliza solo el mucílago de la corteza, el resto del árbol se pierde o se utiliza la madera para los fogones de las calderas.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960" y="380124"/>
            <a:ext cx="3860272" cy="256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3311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367464" cy="6253880"/>
          </a:xfrm>
        </p:spPr>
        <p:txBody>
          <a:bodyPr>
            <a:normAutofit/>
          </a:bodyPr>
          <a:lstStyle/>
          <a:p>
            <a:r>
              <a:rPr lang="es-CO" dirty="0">
                <a:effectLst/>
              </a:rPr>
              <a:t>Problemática ambiental</a:t>
            </a:r>
            <a:r>
              <a:rPr lang="es-CO" dirty="0" smtClean="0">
                <a:effectLst/>
              </a:rPr>
              <a:t>:</a:t>
            </a:r>
            <a:br>
              <a:rPr lang="es-CO" dirty="0" smtClean="0">
                <a:effectLst/>
              </a:rPr>
            </a:br>
            <a:r>
              <a:rPr lang="es-CO" dirty="0">
                <a:effectLst/>
              </a:rPr>
              <a:t/>
            </a:r>
            <a:br>
              <a:rPr lang="es-CO" dirty="0">
                <a:effectLst/>
              </a:rPr>
            </a:br>
            <a:r>
              <a:rPr lang="es-CO" sz="2800" dirty="0">
                <a:solidFill>
                  <a:schemeClr val="tx1">
                    <a:lumMod val="85000"/>
                  </a:schemeClr>
                </a:solidFill>
                <a:effectLst/>
              </a:rPr>
              <a:t>El mal aprovechamiento de los árboles se da </a:t>
            </a:r>
            <a:r>
              <a:rPr lang="es-CO" sz="2800" dirty="0" smtClean="0">
                <a:solidFill>
                  <a:schemeClr val="tx1">
                    <a:lumMod val="85000"/>
                  </a:schemeClr>
                </a:solidFill>
                <a:effectLst/>
              </a:rPr>
              <a:t>por </a:t>
            </a:r>
            <a:r>
              <a:rPr lang="es-CO" sz="2800" dirty="0">
                <a:solidFill>
                  <a:schemeClr val="tx1">
                    <a:lumMod val="85000"/>
                  </a:schemeClr>
                </a:solidFill>
                <a:effectLst/>
              </a:rPr>
              <a:t>que algunas </a:t>
            </a:r>
            <a:r>
              <a:rPr lang="es-CO" sz="2800" dirty="0" smtClean="0">
                <a:solidFill>
                  <a:schemeClr val="tx1">
                    <a:lumMod val="85000"/>
                  </a:schemeClr>
                </a:solidFill>
                <a:effectLst/>
              </a:rPr>
              <a:t>personas los talan indiscriminadamente</a:t>
            </a:r>
            <a:r>
              <a:rPr lang="es-CO" sz="2800" dirty="0">
                <a:solidFill>
                  <a:schemeClr val="tx1">
                    <a:lumMod val="85000"/>
                  </a:schemeClr>
                </a:solidFill>
                <a:effectLst/>
              </a:rPr>
              <a:t>, sin tener en cuenta que son estos los que nos ayudan a </a:t>
            </a:r>
            <a:r>
              <a:rPr lang="es-CO" sz="2800" dirty="0" smtClean="0">
                <a:solidFill>
                  <a:schemeClr val="tx1">
                    <a:lumMod val="85000"/>
                  </a:schemeClr>
                </a:solidFill>
                <a:effectLst/>
              </a:rPr>
              <a:t>vivir, </a:t>
            </a:r>
            <a:r>
              <a:rPr lang="es-CO" sz="2800" dirty="0">
                <a:solidFill>
                  <a:schemeClr val="tx1">
                    <a:lumMod val="85000"/>
                  </a:schemeClr>
                </a:solidFill>
                <a:effectLst/>
              </a:rPr>
              <a:t>ya que ellos producen el </a:t>
            </a:r>
            <a:r>
              <a:rPr lang="es-CO" sz="2800" dirty="0" smtClean="0">
                <a:solidFill>
                  <a:schemeClr val="tx1">
                    <a:lumMod val="85000"/>
                  </a:schemeClr>
                </a:solidFill>
                <a:effectLst/>
              </a:rPr>
              <a:t>agua, la cual es </a:t>
            </a:r>
            <a:r>
              <a:rPr lang="es-CO" sz="2800" dirty="0">
                <a:solidFill>
                  <a:schemeClr val="tx1">
                    <a:lumMod val="85000"/>
                  </a:schemeClr>
                </a:solidFill>
                <a:effectLst/>
              </a:rPr>
              <a:t>vital para </a:t>
            </a:r>
            <a:r>
              <a:rPr lang="es-CO" sz="2800" dirty="0" smtClean="0">
                <a:solidFill>
                  <a:schemeClr val="tx1">
                    <a:lumMod val="85000"/>
                  </a:schemeClr>
                </a:solidFill>
                <a:effectLst/>
              </a:rPr>
              <a:t>nosotros, </a:t>
            </a:r>
            <a:r>
              <a:rPr lang="es-CO" sz="2800" dirty="0">
                <a:solidFill>
                  <a:schemeClr val="tx1">
                    <a:lumMod val="85000"/>
                  </a:schemeClr>
                </a:solidFill>
                <a:effectLst/>
              </a:rPr>
              <a:t>además ayudan a la producción de </a:t>
            </a:r>
            <a:r>
              <a:rPr lang="es-CO" sz="2800" dirty="0" smtClean="0">
                <a:solidFill>
                  <a:schemeClr val="tx1">
                    <a:lumMod val="85000"/>
                  </a:schemeClr>
                </a:solidFill>
                <a:effectLst/>
              </a:rPr>
              <a:t>oxígeno y </a:t>
            </a:r>
            <a:r>
              <a:rPr lang="es-CO" sz="2800" dirty="0">
                <a:solidFill>
                  <a:schemeClr val="tx1">
                    <a:lumMod val="85000"/>
                  </a:schemeClr>
                </a:solidFill>
                <a:effectLst/>
              </a:rPr>
              <a:t>también ayudan a regular los cambios </a:t>
            </a:r>
            <a:r>
              <a:rPr lang="es-CO" sz="2800" dirty="0" smtClean="0">
                <a:solidFill>
                  <a:schemeClr val="tx1">
                    <a:lumMod val="85000"/>
                  </a:schemeClr>
                </a:solidFill>
                <a:effectLst/>
              </a:rPr>
              <a:t>climáticos.</a:t>
            </a:r>
            <a:endParaRPr lang="es-CO" sz="2800" dirty="0">
              <a:solidFill>
                <a:schemeClr val="tx1">
                  <a:lumMod val="85000"/>
                </a:schemeClr>
              </a:solidFill>
            </a:endParaRPr>
          </a:p>
        </p:txBody>
      </p:sp>
    </p:spTree>
    <p:extLst>
      <p:ext uri="{BB962C8B-B14F-4D97-AF65-F5344CB8AC3E}">
        <p14:creationId xmlns:p14="http://schemas.microsoft.com/office/powerpoint/2010/main" val="9486869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367464" cy="6253880"/>
          </a:xfrm>
        </p:spPr>
        <p:txBody>
          <a:bodyPr>
            <a:normAutofit/>
          </a:bodyPr>
          <a:lstStyle/>
          <a:p>
            <a:r>
              <a:rPr lang="es-CO" dirty="0" smtClean="0">
                <a:solidFill>
                  <a:schemeClr val="accent2">
                    <a:lumMod val="60000"/>
                    <a:lumOff val="40000"/>
                  </a:schemeClr>
                </a:solidFill>
                <a:effectLst/>
              </a:rPr>
              <a:t>DESMOSILADOR</a:t>
            </a:r>
            <a:r>
              <a:rPr lang="es-CO" sz="2800" dirty="0" smtClean="0">
                <a:solidFill>
                  <a:schemeClr val="tx1">
                    <a:lumMod val="85000"/>
                  </a:schemeClr>
                </a:solidFill>
                <a:effectLst/>
              </a:rPr>
              <a:t/>
            </a:r>
            <a:br>
              <a:rPr lang="es-CO" sz="2800" dirty="0" smtClean="0">
                <a:solidFill>
                  <a:schemeClr val="tx1">
                    <a:lumMod val="85000"/>
                  </a:schemeClr>
                </a:solidFill>
                <a:effectLst/>
              </a:rPr>
            </a:br>
            <a:r>
              <a:rPr lang="es-CO" sz="2800" dirty="0" smtClean="0">
                <a:solidFill>
                  <a:schemeClr val="tx1">
                    <a:lumMod val="85000"/>
                  </a:schemeClr>
                </a:solidFill>
                <a:effectLst/>
              </a:rPr>
              <a:t/>
            </a:r>
            <a:br>
              <a:rPr lang="es-CO" sz="2800" dirty="0" smtClean="0">
                <a:solidFill>
                  <a:schemeClr val="tx1">
                    <a:lumMod val="85000"/>
                  </a:schemeClr>
                </a:solidFill>
                <a:effectLst/>
              </a:rPr>
            </a:br>
            <a:r>
              <a:rPr lang="es-CO" sz="2800" dirty="0" smtClean="0">
                <a:solidFill>
                  <a:schemeClr val="tx1">
                    <a:lumMod val="85000"/>
                  </a:schemeClr>
                </a:solidFill>
                <a:effectLst/>
              </a:rPr>
              <a:t>Nuestro </a:t>
            </a:r>
            <a:r>
              <a:rPr lang="es-CO" sz="2800" dirty="0">
                <a:solidFill>
                  <a:schemeClr val="tx1">
                    <a:lumMod val="85000"/>
                  </a:schemeClr>
                </a:solidFill>
                <a:effectLst/>
              </a:rPr>
              <a:t>proyecto  consiste en la elaboración de una maquina (</a:t>
            </a:r>
            <a:r>
              <a:rPr lang="es-CO" sz="2800" b="0" i="1" dirty="0">
                <a:solidFill>
                  <a:schemeClr val="tx1">
                    <a:lumMod val="85000"/>
                  </a:schemeClr>
                </a:solidFill>
                <a:effectLst/>
              </a:rPr>
              <a:t>desmosilador</a:t>
            </a:r>
            <a:r>
              <a:rPr lang="es-CO" sz="2800" dirty="0">
                <a:solidFill>
                  <a:schemeClr val="tx1">
                    <a:lumMod val="85000"/>
                  </a:schemeClr>
                </a:solidFill>
                <a:effectLst/>
              </a:rPr>
              <a:t>) capaz de absorber a través de un pequeño agujero, parte del </a:t>
            </a:r>
            <a:r>
              <a:rPr lang="es-CO" sz="2800" dirty="0" smtClean="0">
                <a:solidFill>
                  <a:schemeClr val="tx1">
                    <a:lumMod val="85000"/>
                  </a:schemeClr>
                </a:solidFill>
                <a:effectLst/>
              </a:rPr>
              <a:t>mucílago </a:t>
            </a:r>
            <a:r>
              <a:rPr lang="es-CO" sz="2800" dirty="0">
                <a:solidFill>
                  <a:schemeClr val="tx1">
                    <a:lumMod val="85000"/>
                  </a:schemeClr>
                </a:solidFill>
                <a:effectLst/>
              </a:rPr>
              <a:t>contenido en la corteza de los árboles del balso </a:t>
            </a:r>
            <a:r>
              <a:rPr lang="es-CO" sz="2800" dirty="0" smtClean="0">
                <a:solidFill>
                  <a:schemeClr val="tx1">
                    <a:lumMod val="85000"/>
                  </a:schemeClr>
                </a:solidFill>
                <a:effectLst/>
              </a:rPr>
              <a:t>blanco (</a:t>
            </a:r>
            <a:r>
              <a:rPr lang="es-CO" sz="2800" b="0" i="1" dirty="0" smtClean="0">
                <a:solidFill>
                  <a:schemeClr val="tx1">
                    <a:lumMod val="85000"/>
                  </a:schemeClr>
                </a:solidFill>
                <a:effectLst/>
              </a:rPr>
              <a:t>Heliocarpus Americanus</a:t>
            </a:r>
            <a:r>
              <a:rPr lang="es-CO" sz="2800" dirty="0" smtClean="0">
                <a:solidFill>
                  <a:schemeClr val="tx1">
                    <a:lumMod val="85000"/>
                  </a:schemeClr>
                </a:solidFill>
                <a:effectLst/>
              </a:rPr>
              <a:t>), </a:t>
            </a:r>
            <a:r>
              <a:rPr lang="es-CO" sz="2800" dirty="0">
                <a:solidFill>
                  <a:schemeClr val="tx1">
                    <a:lumMod val="85000"/>
                  </a:schemeClr>
                </a:solidFill>
                <a:effectLst/>
              </a:rPr>
              <a:t>y  de esta manera evitar la tala de </a:t>
            </a:r>
            <a:r>
              <a:rPr lang="es-CO" sz="2800" dirty="0" smtClean="0">
                <a:solidFill>
                  <a:schemeClr val="tx1">
                    <a:lumMod val="85000"/>
                  </a:schemeClr>
                </a:solidFill>
                <a:effectLst/>
              </a:rPr>
              <a:t>estos, </a:t>
            </a:r>
            <a:r>
              <a:rPr lang="es-CO" sz="2800" dirty="0">
                <a:ln w="6350">
                  <a:solidFill>
                    <a:srgbClr val="FF388C">
                      <a:shade val="43000"/>
                    </a:srgbClr>
                  </a:solidFill>
                </a:ln>
                <a:solidFill>
                  <a:prstClr val="white">
                    <a:lumMod val="85000"/>
                  </a:prstClr>
                </a:solidFill>
                <a:effectLst/>
              </a:rPr>
              <a:t>además de dar una solución práctica y sostenible tanto para las personas que trabajan en los trapiches, como para el medio ambiente.</a:t>
            </a:r>
            <a:endParaRPr lang="es-CO" dirty="0">
              <a:solidFill>
                <a:schemeClr val="tx1">
                  <a:lumMod val="85000"/>
                </a:schemeClr>
              </a:solidFill>
            </a:endParaRPr>
          </a:p>
        </p:txBody>
      </p:sp>
    </p:spTree>
    <p:extLst>
      <p:ext uri="{BB962C8B-B14F-4D97-AF65-F5344CB8AC3E}">
        <p14:creationId xmlns:p14="http://schemas.microsoft.com/office/powerpoint/2010/main" val="2328430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367464" cy="6253880"/>
          </a:xfrm>
        </p:spPr>
        <p:txBody>
          <a:bodyPr/>
          <a:lstStyle/>
          <a:p>
            <a:r>
              <a:rPr lang="es-CO" dirty="0" smtClean="0">
                <a:effectLst/>
              </a:rPr>
              <a:t> Dimensiones de el desmosilador</a:t>
            </a:r>
            <a:r>
              <a:rPr lang="es-CO" dirty="0">
                <a:effectLst/>
              </a:rPr>
              <a:t/>
            </a:r>
            <a:br>
              <a:rPr lang="es-CO" dirty="0">
                <a:effectLst/>
              </a:rPr>
            </a:br>
            <a:r>
              <a:rPr lang="es-CO" dirty="0" smtClean="0">
                <a:effectLst/>
              </a:rPr>
              <a:t/>
            </a:r>
            <a:br>
              <a:rPr lang="es-CO" dirty="0" smtClean="0">
                <a:effectLst/>
              </a:rPr>
            </a:br>
            <a:r>
              <a:rPr lang="es-CO" dirty="0" smtClean="0">
                <a:effectLst/>
              </a:rPr>
              <a:t>*</a:t>
            </a:r>
            <a:r>
              <a:rPr lang="es-CO" dirty="0">
                <a:solidFill>
                  <a:schemeClr val="accent1">
                    <a:lumMod val="60000"/>
                    <a:lumOff val="40000"/>
                  </a:schemeClr>
                </a:solidFill>
                <a:effectLst/>
              </a:rPr>
              <a:t>Altura: </a:t>
            </a:r>
            <a:r>
              <a:rPr lang="es-CO" dirty="0">
                <a:solidFill>
                  <a:schemeClr val="tx1">
                    <a:lumMod val="85000"/>
                  </a:schemeClr>
                </a:solidFill>
                <a:effectLst/>
              </a:rPr>
              <a:t>50 cm.</a:t>
            </a:r>
            <a:br>
              <a:rPr lang="es-CO" dirty="0">
                <a:solidFill>
                  <a:schemeClr val="tx1">
                    <a:lumMod val="85000"/>
                  </a:schemeClr>
                </a:solidFill>
                <a:effectLst/>
              </a:rPr>
            </a:br>
            <a:r>
              <a:rPr lang="es-CO" dirty="0">
                <a:effectLst/>
              </a:rPr>
              <a:t>*</a:t>
            </a:r>
            <a:r>
              <a:rPr lang="es-CO" dirty="0">
                <a:solidFill>
                  <a:schemeClr val="accent1">
                    <a:lumMod val="60000"/>
                    <a:lumOff val="40000"/>
                  </a:schemeClr>
                </a:solidFill>
                <a:effectLst/>
              </a:rPr>
              <a:t>Anchor: </a:t>
            </a:r>
            <a:r>
              <a:rPr lang="es-CO" dirty="0">
                <a:solidFill>
                  <a:schemeClr val="tx1">
                    <a:lumMod val="85000"/>
                  </a:schemeClr>
                </a:solidFill>
                <a:effectLst/>
              </a:rPr>
              <a:t>30 cm.</a:t>
            </a:r>
            <a:br>
              <a:rPr lang="es-CO" dirty="0">
                <a:solidFill>
                  <a:schemeClr val="tx1">
                    <a:lumMod val="85000"/>
                  </a:schemeClr>
                </a:solidFill>
                <a:effectLst/>
              </a:rPr>
            </a:br>
            <a:r>
              <a:rPr lang="es-CO" dirty="0">
                <a:effectLst/>
              </a:rPr>
              <a:t>*</a:t>
            </a:r>
            <a:r>
              <a:rPr lang="es-CO" dirty="0">
                <a:solidFill>
                  <a:schemeClr val="accent1">
                    <a:lumMod val="60000"/>
                    <a:lumOff val="40000"/>
                  </a:schemeClr>
                </a:solidFill>
                <a:effectLst/>
              </a:rPr>
              <a:t>Largor: </a:t>
            </a:r>
            <a:r>
              <a:rPr lang="es-CO" dirty="0">
                <a:solidFill>
                  <a:schemeClr val="tx1">
                    <a:lumMod val="85000"/>
                  </a:schemeClr>
                </a:solidFill>
                <a:effectLst/>
              </a:rPr>
              <a:t>80 cm.</a:t>
            </a:r>
            <a:r>
              <a:rPr lang="es-CO" dirty="0">
                <a:effectLst/>
              </a:rPr>
              <a:t/>
            </a:r>
            <a:br>
              <a:rPr lang="es-CO" dirty="0">
                <a:effectLst/>
              </a:rPr>
            </a:br>
            <a:endParaRPr lang="es-CO" dirty="0"/>
          </a:p>
        </p:txBody>
      </p:sp>
      <p:pic>
        <p:nvPicPr>
          <p:cNvPr id="7" name="6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212976"/>
            <a:ext cx="3312368" cy="2528797"/>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8609398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367464" cy="6253880"/>
          </a:xfrm>
        </p:spPr>
        <p:txBody>
          <a:bodyPr/>
          <a:lstStyle/>
          <a:p>
            <a:r>
              <a:rPr lang="es-CO" sz="3200" dirty="0">
                <a:effectLst/>
              </a:rPr>
              <a:t>El desmosilador va a estar compuesto por:</a:t>
            </a:r>
            <a:r>
              <a:rPr lang="es-CO" dirty="0">
                <a:effectLst/>
              </a:rPr>
              <a:t/>
            </a:r>
            <a:br>
              <a:rPr lang="es-CO" dirty="0">
                <a:effectLst/>
              </a:rPr>
            </a:br>
            <a:r>
              <a:rPr lang="es-CO" dirty="0" smtClean="0">
                <a:effectLst/>
              </a:rPr>
              <a:t/>
            </a:r>
            <a:br>
              <a:rPr lang="es-CO" dirty="0" smtClean="0">
                <a:effectLst/>
              </a:rPr>
            </a:br>
            <a:r>
              <a:rPr lang="es-CO" sz="2800" dirty="0" smtClean="0">
                <a:solidFill>
                  <a:schemeClr val="accent1">
                    <a:lumMod val="60000"/>
                    <a:lumOff val="40000"/>
                  </a:schemeClr>
                </a:solidFill>
                <a:effectLst/>
              </a:rPr>
              <a:t>*</a:t>
            </a:r>
            <a:r>
              <a:rPr lang="es-CO" sz="2800" dirty="0">
                <a:solidFill>
                  <a:schemeClr val="tx1">
                    <a:lumMod val="85000"/>
                  </a:schemeClr>
                </a:solidFill>
                <a:effectLst/>
              </a:rPr>
              <a:t>Una manguera para transportar el mucílago.</a:t>
            </a:r>
            <a:br>
              <a:rPr lang="es-CO" sz="2800" dirty="0">
                <a:solidFill>
                  <a:schemeClr val="tx1">
                    <a:lumMod val="85000"/>
                  </a:schemeClr>
                </a:solidFill>
                <a:effectLst/>
              </a:rPr>
            </a:br>
            <a:r>
              <a:rPr lang="es-CO" sz="2800" dirty="0">
                <a:solidFill>
                  <a:schemeClr val="accent1">
                    <a:lumMod val="60000"/>
                    <a:lumOff val="40000"/>
                  </a:schemeClr>
                </a:solidFill>
                <a:effectLst/>
              </a:rPr>
              <a:t>*</a:t>
            </a:r>
            <a:r>
              <a:rPr lang="es-CO" sz="2800" dirty="0">
                <a:solidFill>
                  <a:schemeClr val="tx1">
                    <a:lumMod val="85000"/>
                  </a:schemeClr>
                </a:solidFill>
                <a:effectLst/>
              </a:rPr>
              <a:t>Una válvula succionadora de mucílago.</a:t>
            </a:r>
            <a:br>
              <a:rPr lang="es-CO" sz="2800" dirty="0">
                <a:solidFill>
                  <a:schemeClr val="tx1">
                    <a:lumMod val="85000"/>
                  </a:schemeClr>
                </a:solidFill>
                <a:effectLst/>
              </a:rPr>
            </a:br>
            <a:r>
              <a:rPr lang="es-CO" sz="2800" dirty="0">
                <a:solidFill>
                  <a:schemeClr val="accent1">
                    <a:lumMod val="60000"/>
                    <a:lumOff val="40000"/>
                  </a:schemeClr>
                </a:solidFill>
                <a:effectLst/>
              </a:rPr>
              <a:t>*</a:t>
            </a:r>
            <a:r>
              <a:rPr lang="es-CO" sz="2800" dirty="0">
                <a:solidFill>
                  <a:schemeClr val="tx1">
                    <a:lumMod val="85000"/>
                  </a:schemeClr>
                </a:solidFill>
                <a:effectLst/>
              </a:rPr>
              <a:t>Un botón de encendido y apagado.</a:t>
            </a:r>
            <a:br>
              <a:rPr lang="es-CO" sz="2800" dirty="0">
                <a:solidFill>
                  <a:schemeClr val="tx1">
                    <a:lumMod val="85000"/>
                  </a:schemeClr>
                </a:solidFill>
                <a:effectLst/>
              </a:rPr>
            </a:br>
            <a:r>
              <a:rPr lang="es-CO" sz="2800" dirty="0">
                <a:solidFill>
                  <a:schemeClr val="accent1">
                    <a:lumMod val="60000"/>
                    <a:lumOff val="40000"/>
                  </a:schemeClr>
                </a:solidFill>
                <a:effectLst/>
              </a:rPr>
              <a:t>*</a:t>
            </a:r>
            <a:r>
              <a:rPr lang="es-CO" sz="2800" dirty="0">
                <a:solidFill>
                  <a:schemeClr val="tx1">
                    <a:lumMod val="85000"/>
                  </a:schemeClr>
                </a:solidFill>
                <a:effectLst/>
              </a:rPr>
              <a:t>Un botón para iniciar la  succión. </a:t>
            </a:r>
            <a:br>
              <a:rPr lang="es-CO" sz="2800" dirty="0">
                <a:solidFill>
                  <a:schemeClr val="tx1">
                    <a:lumMod val="85000"/>
                  </a:schemeClr>
                </a:solidFill>
                <a:effectLst/>
              </a:rPr>
            </a:br>
            <a:r>
              <a:rPr lang="es-CO" sz="2800" dirty="0">
                <a:solidFill>
                  <a:schemeClr val="accent1">
                    <a:lumMod val="60000"/>
                    <a:lumOff val="40000"/>
                  </a:schemeClr>
                </a:solidFill>
                <a:effectLst/>
              </a:rPr>
              <a:t>*</a:t>
            </a:r>
            <a:r>
              <a:rPr lang="es-CO" sz="2800" dirty="0">
                <a:solidFill>
                  <a:schemeClr val="tx1">
                    <a:lumMod val="85000"/>
                  </a:schemeClr>
                </a:solidFill>
                <a:effectLst/>
              </a:rPr>
              <a:t>Un botón para finalizar la succión.</a:t>
            </a:r>
            <a:br>
              <a:rPr lang="es-CO" sz="2800" dirty="0">
                <a:solidFill>
                  <a:schemeClr val="tx1">
                    <a:lumMod val="85000"/>
                  </a:schemeClr>
                </a:solidFill>
                <a:effectLst/>
              </a:rPr>
            </a:br>
            <a:r>
              <a:rPr lang="es-CO" sz="2800" dirty="0">
                <a:solidFill>
                  <a:schemeClr val="accent1">
                    <a:lumMod val="60000"/>
                    <a:lumOff val="40000"/>
                  </a:schemeClr>
                </a:solidFill>
                <a:effectLst/>
              </a:rPr>
              <a:t>*</a:t>
            </a:r>
            <a:r>
              <a:rPr lang="es-CO" sz="2800" dirty="0">
                <a:solidFill>
                  <a:schemeClr val="tx1">
                    <a:lumMod val="85000"/>
                  </a:schemeClr>
                </a:solidFill>
                <a:effectLst/>
              </a:rPr>
              <a:t>Un graduador de potencia.</a:t>
            </a:r>
            <a:br>
              <a:rPr lang="es-CO" sz="2800" dirty="0">
                <a:solidFill>
                  <a:schemeClr val="tx1">
                    <a:lumMod val="85000"/>
                  </a:schemeClr>
                </a:solidFill>
                <a:effectLst/>
              </a:rPr>
            </a:br>
            <a:endParaRPr lang="es-CO" sz="2800" dirty="0">
              <a:solidFill>
                <a:schemeClr val="tx1">
                  <a:lumMod val="85000"/>
                </a:schemeClr>
              </a:solidFill>
            </a:endParaRPr>
          </a:p>
        </p:txBody>
      </p:sp>
    </p:spTree>
    <p:extLst>
      <p:ext uri="{BB962C8B-B14F-4D97-AF65-F5344CB8AC3E}">
        <p14:creationId xmlns:p14="http://schemas.microsoft.com/office/powerpoint/2010/main" val="4131596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1464"/>
            <a:ext cx="8424936" cy="6181872"/>
          </a:xfrm>
        </p:spPr>
        <p:txBody>
          <a:bodyPr>
            <a:normAutofit/>
          </a:bodyPr>
          <a:lstStyle/>
          <a:p>
            <a:r>
              <a:rPr lang="es-CO" sz="3200" dirty="0" smtClean="0">
                <a:effectLst/>
              </a:rPr>
              <a:t/>
            </a:r>
            <a:br>
              <a:rPr lang="es-CO" sz="3200" dirty="0" smtClean="0">
                <a:effectLst/>
              </a:rPr>
            </a:br>
            <a:r>
              <a:rPr lang="es-CO" sz="3200" dirty="0" smtClean="0">
                <a:effectLst/>
              </a:rPr>
              <a:t>CONCLUSION</a:t>
            </a:r>
            <a:r>
              <a:rPr lang="es-CO" dirty="0">
                <a:effectLst/>
              </a:rPr>
              <a:t/>
            </a:r>
            <a:br>
              <a:rPr lang="es-CO" dirty="0">
                <a:effectLst/>
              </a:rPr>
            </a:br>
            <a:r>
              <a:rPr lang="es-CO" sz="2800" dirty="0" smtClean="0">
                <a:solidFill>
                  <a:schemeClr val="tx1">
                    <a:lumMod val="85000"/>
                  </a:schemeClr>
                </a:solidFill>
                <a:effectLst/>
              </a:rPr>
              <a:t>Tras </a:t>
            </a:r>
            <a:r>
              <a:rPr lang="es-CO" sz="2800" dirty="0">
                <a:solidFill>
                  <a:schemeClr val="tx1">
                    <a:lumMod val="85000"/>
                  </a:schemeClr>
                </a:solidFill>
                <a:effectLst/>
              </a:rPr>
              <a:t>realizar este trabajo nosotros nos dimos cuenta del mal aprovechamiento que le están dando al balso </a:t>
            </a:r>
            <a:r>
              <a:rPr lang="es-CO" sz="2800" dirty="0" smtClean="0">
                <a:solidFill>
                  <a:schemeClr val="tx1">
                    <a:lumMod val="85000"/>
                  </a:schemeClr>
                </a:solidFill>
                <a:effectLst/>
              </a:rPr>
              <a:t>blanco (</a:t>
            </a:r>
            <a:r>
              <a:rPr lang="es-CO" sz="2800" b="0" i="1" dirty="0" smtClean="0">
                <a:solidFill>
                  <a:schemeClr val="tx1">
                    <a:lumMod val="85000"/>
                  </a:schemeClr>
                </a:solidFill>
                <a:effectLst/>
              </a:rPr>
              <a:t>Heliocarpus Americanus</a:t>
            </a:r>
            <a:r>
              <a:rPr lang="es-CO" sz="2800" dirty="0" smtClean="0">
                <a:solidFill>
                  <a:schemeClr val="tx1">
                    <a:lumMod val="85000"/>
                  </a:schemeClr>
                </a:solidFill>
                <a:effectLst/>
              </a:rPr>
              <a:t>)  </a:t>
            </a:r>
            <a:r>
              <a:rPr lang="es-CO" sz="2800" dirty="0">
                <a:solidFill>
                  <a:schemeClr val="tx1">
                    <a:lumMod val="85000"/>
                  </a:schemeClr>
                </a:solidFill>
                <a:effectLst/>
              </a:rPr>
              <a:t>y el riesgo que esto </a:t>
            </a:r>
            <a:r>
              <a:rPr lang="es-CO" sz="2800" dirty="0" smtClean="0">
                <a:solidFill>
                  <a:schemeClr val="tx1">
                    <a:lumMod val="85000"/>
                  </a:schemeClr>
                </a:solidFill>
                <a:effectLst/>
              </a:rPr>
              <a:t>representa </a:t>
            </a:r>
            <a:r>
              <a:rPr lang="es-CO" sz="2800" dirty="0">
                <a:solidFill>
                  <a:schemeClr val="tx1">
                    <a:lumMod val="85000"/>
                  </a:schemeClr>
                </a:solidFill>
                <a:effectLst/>
              </a:rPr>
              <a:t>para nosotros ya que este </a:t>
            </a:r>
            <a:r>
              <a:rPr lang="es-CO" sz="2800" dirty="0" smtClean="0">
                <a:solidFill>
                  <a:schemeClr val="tx1">
                    <a:lumMod val="85000"/>
                  </a:schemeClr>
                </a:solidFill>
                <a:effectLst/>
              </a:rPr>
              <a:t>árbol además de ayudar </a:t>
            </a:r>
            <a:r>
              <a:rPr lang="es-CO" sz="2800" dirty="0">
                <a:solidFill>
                  <a:schemeClr val="tx1">
                    <a:lumMod val="85000"/>
                  </a:schemeClr>
                </a:solidFill>
                <a:effectLst/>
              </a:rPr>
              <a:t>a la producción de </a:t>
            </a:r>
            <a:r>
              <a:rPr lang="es-CO" sz="2800" dirty="0" smtClean="0">
                <a:solidFill>
                  <a:schemeClr val="tx1">
                    <a:lumMod val="85000"/>
                  </a:schemeClr>
                </a:solidFill>
                <a:effectLst/>
              </a:rPr>
              <a:t>oxigeno y agua, sirve de hábitat para algunas especies animales.</a:t>
            </a:r>
            <a:br>
              <a:rPr lang="es-CO" sz="2800" dirty="0" smtClean="0">
                <a:solidFill>
                  <a:schemeClr val="tx1">
                    <a:lumMod val="85000"/>
                  </a:schemeClr>
                </a:solidFill>
                <a:effectLst/>
              </a:rPr>
            </a:br>
            <a:r>
              <a:rPr lang="es-CO" sz="2800" dirty="0">
                <a:solidFill>
                  <a:schemeClr val="tx1">
                    <a:lumMod val="85000"/>
                  </a:schemeClr>
                </a:solidFill>
                <a:effectLst/>
              </a:rPr>
              <a:t/>
            </a:r>
            <a:br>
              <a:rPr lang="es-CO" sz="2800" dirty="0">
                <a:solidFill>
                  <a:schemeClr val="tx1">
                    <a:lumMod val="85000"/>
                  </a:schemeClr>
                </a:solidFill>
                <a:effectLst/>
              </a:rPr>
            </a:br>
            <a:endParaRPr lang="es-CO" sz="2800" dirty="0">
              <a:solidFill>
                <a:schemeClr val="tx1">
                  <a:lumMod val="85000"/>
                </a:schemeClr>
              </a:solidFill>
            </a:endParaRPr>
          </a:p>
        </p:txBody>
      </p:sp>
    </p:spTree>
    <p:extLst>
      <p:ext uri="{BB962C8B-B14F-4D97-AF65-F5344CB8AC3E}">
        <p14:creationId xmlns:p14="http://schemas.microsoft.com/office/powerpoint/2010/main" val="12069669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439472" cy="6325888"/>
          </a:xfrm>
        </p:spPr>
        <p:txBody>
          <a:bodyPr>
            <a:normAutofit/>
          </a:bodyPr>
          <a:lstStyle/>
          <a:p>
            <a:r>
              <a:rPr lang="es-CO" sz="2800" dirty="0">
                <a:ln w="6350">
                  <a:solidFill>
                    <a:srgbClr val="FF388C">
                      <a:shade val="43000"/>
                    </a:srgbClr>
                  </a:solidFill>
                </a:ln>
                <a:solidFill>
                  <a:prstClr val="white">
                    <a:lumMod val="85000"/>
                  </a:prstClr>
                </a:solidFill>
                <a:effectLst/>
              </a:rPr>
              <a:t>El desmosilador es una solución muy eficaz ya que así el árbol de balso blanco (</a:t>
            </a:r>
            <a:r>
              <a:rPr lang="es-CO" sz="2800" b="0" i="1" dirty="0">
                <a:ln w="6350">
                  <a:solidFill>
                    <a:srgbClr val="FF388C">
                      <a:shade val="43000"/>
                    </a:srgbClr>
                  </a:solidFill>
                </a:ln>
                <a:solidFill>
                  <a:prstClr val="white">
                    <a:lumMod val="85000"/>
                  </a:prstClr>
                </a:solidFill>
                <a:effectLst/>
              </a:rPr>
              <a:t>Heliocarpus Americanus</a:t>
            </a:r>
            <a:r>
              <a:rPr lang="es-CO" sz="2800" dirty="0">
                <a:ln w="6350">
                  <a:solidFill>
                    <a:srgbClr val="FF388C">
                      <a:shade val="43000"/>
                    </a:srgbClr>
                  </a:solidFill>
                </a:ln>
                <a:solidFill>
                  <a:prstClr val="white">
                    <a:lumMod val="85000"/>
                  </a:prstClr>
                </a:solidFill>
                <a:effectLst/>
              </a:rPr>
              <a:t>) puede tener una vida productiva más larga y los productos que requieren de su utiliza miento tendrían más validez en el mercado porque así no se estaría destruyendo el ambiente</a:t>
            </a:r>
            <a:r>
              <a:rPr lang="es-CO" sz="2800" dirty="0" smtClean="0">
                <a:ln w="6350">
                  <a:solidFill>
                    <a:srgbClr val="FF388C">
                      <a:shade val="43000"/>
                    </a:srgbClr>
                  </a:solidFill>
                </a:ln>
                <a:solidFill>
                  <a:prstClr val="white">
                    <a:lumMod val="85000"/>
                  </a:prstClr>
                </a:solidFill>
                <a:effectLst/>
              </a:rPr>
              <a:t>.</a:t>
            </a:r>
            <a:br>
              <a:rPr lang="es-CO" sz="2800" dirty="0" smtClean="0">
                <a:ln w="6350">
                  <a:solidFill>
                    <a:srgbClr val="FF388C">
                      <a:shade val="43000"/>
                    </a:srgbClr>
                  </a:solidFill>
                </a:ln>
                <a:solidFill>
                  <a:prstClr val="white">
                    <a:lumMod val="85000"/>
                  </a:prstClr>
                </a:solidFill>
                <a:effectLst/>
              </a:rPr>
            </a:br>
            <a:r>
              <a:rPr lang="es-CO" sz="2800" dirty="0" smtClean="0">
                <a:ln w="6350">
                  <a:solidFill>
                    <a:srgbClr val="FF388C">
                      <a:shade val="43000"/>
                    </a:srgbClr>
                  </a:solidFill>
                </a:ln>
                <a:solidFill>
                  <a:prstClr val="white">
                    <a:lumMod val="85000"/>
                  </a:prstClr>
                </a:solidFill>
                <a:effectLst/>
              </a:rPr>
              <a:t/>
            </a:r>
            <a:br>
              <a:rPr lang="es-CO" sz="2800" dirty="0" smtClean="0">
                <a:ln w="6350">
                  <a:solidFill>
                    <a:srgbClr val="FF388C">
                      <a:shade val="43000"/>
                    </a:srgbClr>
                  </a:solidFill>
                </a:ln>
                <a:solidFill>
                  <a:prstClr val="white">
                    <a:lumMod val="85000"/>
                  </a:prstClr>
                </a:solidFill>
                <a:effectLst/>
              </a:rPr>
            </a:br>
            <a:r>
              <a:rPr lang="es-CO" sz="2800" dirty="0">
                <a:ln w="6350">
                  <a:solidFill>
                    <a:srgbClr val="FF388C">
                      <a:shade val="43000"/>
                    </a:srgbClr>
                  </a:solidFill>
                </a:ln>
                <a:solidFill>
                  <a:prstClr val="white">
                    <a:lumMod val="85000"/>
                  </a:prstClr>
                </a:solidFill>
                <a:effectLst/>
              </a:rPr>
              <a:t/>
            </a:r>
            <a:br>
              <a:rPr lang="es-CO" sz="2800" dirty="0">
                <a:ln w="6350">
                  <a:solidFill>
                    <a:srgbClr val="FF388C">
                      <a:shade val="43000"/>
                    </a:srgbClr>
                  </a:solidFill>
                </a:ln>
                <a:solidFill>
                  <a:prstClr val="white">
                    <a:lumMod val="85000"/>
                  </a:prstClr>
                </a:solidFill>
                <a:effectLst/>
              </a:rPr>
            </a:br>
            <a:r>
              <a:rPr lang="es-CO" sz="2800" dirty="0" smtClean="0">
                <a:ln w="6350">
                  <a:solidFill>
                    <a:srgbClr val="FF388C">
                      <a:shade val="43000"/>
                    </a:srgbClr>
                  </a:solidFill>
                </a:ln>
                <a:solidFill>
                  <a:prstClr val="white">
                    <a:lumMod val="85000"/>
                  </a:prstClr>
                </a:solidFill>
                <a:effectLst/>
              </a:rPr>
              <a:t/>
            </a:r>
            <a:br>
              <a:rPr lang="es-CO" sz="2800" dirty="0" smtClean="0">
                <a:ln w="6350">
                  <a:solidFill>
                    <a:srgbClr val="FF388C">
                      <a:shade val="43000"/>
                    </a:srgbClr>
                  </a:solidFill>
                </a:ln>
                <a:solidFill>
                  <a:prstClr val="white">
                    <a:lumMod val="85000"/>
                  </a:prstClr>
                </a:solidFill>
                <a:effectLst/>
              </a:rPr>
            </a:br>
            <a:r>
              <a:rPr lang="es-CO" sz="2800" dirty="0">
                <a:ln w="6350">
                  <a:solidFill>
                    <a:srgbClr val="FF388C">
                      <a:shade val="43000"/>
                    </a:srgbClr>
                  </a:solidFill>
                </a:ln>
                <a:solidFill>
                  <a:prstClr val="white">
                    <a:lumMod val="85000"/>
                  </a:prstClr>
                </a:solidFill>
                <a:effectLst/>
              </a:rPr>
              <a:t/>
            </a:r>
            <a:br>
              <a:rPr lang="es-CO" sz="2800" dirty="0">
                <a:ln w="6350">
                  <a:solidFill>
                    <a:srgbClr val="FF388C">
                      <a:shade val="43000"/>
                    </a:srgbClr>
                  </a:solidFill>
                </a:ln>
                <a:solidFill>
                  <a:prstClr val="white">
                    <a:lumMod val="85000"/>
                  </a:prstClr>
                </a:solidFill>
                <a:effectLst/>
              </a:rPr>
            </a:br>
            <a:endParaRPr lang="es-CO" sz="4000" dirty="0"/>
          </a:p>
        </p:txBody>
      </p:sp>
      <p:pic>
        <p:nvPicPr>
          <p:cNvPr id="3" name="2 Imagen" descr="Resultado de imagen para heliocarpus americanus"/>
          <p:cNvPicPr/>
          <p:nvPr/>
        </p:nvPicPr>
        <p:blipFill>
          <a:blip r:embed="rId2">
            <a:extLst>
              <a:ext uri="{28A0092B-C50C-407E-A947-70E740481C1C}">
                <a14:useLocalDpi xmlns:a14="http://schemas.microsoft.com/office/drawing/2010/main" val="0"/>
              </a:ext>
            </a:extLst>
          </a:blip>
          <a:srcRect/>
          <a:stretch>
            <a:fillRect/>
          </a:stretch>
        </p:blipFill>
        <p:spPr bwMode="auto">
          <a:xfrm>
            <a:off x="2127369" y="3933056"/>
            <a:ext cx="4612928" cy="2715245"/>
          </a:xfrm>
          <a:prstGeom prst="rect">
            <a:avLst/>
          </a:prstGeom>
          <a:noFill/>
          <a:ln>
            <a:noFill/>
          </a:ln>
        </p:spPr>
      </p:pic>
    </p:spTree>
    <p:extLst>
      <p:ext uri="{BB962C8B-B14F-4D97-AF65-F5344CB8AC3E}">
        <p14:creationId xmlns:p14="http://schemas.microsoft.com/office/powerpoint/2010/main" val="39083614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439472" cy="6181872"/>
          </a:xfrm>
        </p:spPr>
        <p:txBody>
          <a:bodyPr>
            <a:noAutofit/>
          </a:bodyPr>
          <a:lstStyle/>
          <a:p>
            <a:r>
              <a:rPr lang="es-CO" sz="2400" dirty="0">
                <a:effectLst/>
              </a:rPr>
              <a:t/>
            </a:r>
            <a:br>
              <a:rPr lang="es-CO" sz="2400" dirty="0">
                <a:effectLst/>
              </a:rPr>
            </a:br>
            <a:r>
              <a:rPr lang="es-CO" sz="2400" dirty="0" smtClean="0">
                <a:effectLst/>
              </a:rPr>
              <a:t>BIBLIOGRAFIA:</a:t>
            </a:r>
            <a:r>
              <a:rPr lang="es-CO" sz="2400" dirty="0">
                <a:effectLst/>
              </a:rPr>
              <a:t/>
            </a:r>
            <a:br>
              <a:rPr lang="es-CO" sz="2400" dirty="0">
                <a:effectLst/>
              </a:rPr>
            </a:br>
            <a:r>
              <a:rPr lang="es-CO" sz="2400" dirty="0">
                <a:effectLst/>
              </a:rPr>
              <a:t> </a:t>
            </a:r>
            <a:br>
              <a:rPr lang="es-CO" sz="2400" dirty="0">
                <a:effectLst/>
              </a:rPr>
            </a:br>
            <a:r>
              <a:rPr lang="es-CO" sz="2400" dirty="0">
                <a:effectLst/>
              </a:rPr>
              <a:t>*</a:t>
            </a:r>
            <a:r>
              <a:rPr lang="es-CO" sz="2400" dirty="0">
                <a:solidFill>
                  <a:schemeClr val="tx1">
                    <a:lumMod val="85000"/>
                  </a:schemeClr>
                </a:solidFill>
                <a:effectLst/>
              </a:rPr>
              <a:t>cartilla del grupo de investigación IVI (</a:t>
            </a:r>
            <a:r>
              <a:rPr lang="es-CO" sz="2400" b="0" i="1" dirty="0">
                <a:solidFill>
                  <a:schemeClr val="tx1">
                    <a:lumMod val="85000"/>
                  </a:schemeClr>
                </a:solidFill>
                <a:effectLst/>
              </a:rPr>
              <a:t>uso y correcto aprovechamiento del balso blanco, estrategias de sostenibilidad</a:t>
            </a:r>
            <a:r>
              <a:rPr lang="es-CO" sz="2400" dirty="0">
                <a:solidFill>
                  <a:schemeClr val="tx1">
                    <a:lumMod val="85000"/>
                  </a:schemeClr>
                </a:solidFill>
                <a:effectLst/>
              </a:rPr>
              <a:t>).</a:t>
            </a:r>
            <a:br>
              <a:rPr lang="es-CO" sz="2400" dirty="0">
                <a:solidFill>
                  <a:schemeClr val="tx1">
                    <a:lumMod val="85000"/>
                  </a:schemeClr>
                </a:solidFill>
                <a:effectLst/>
              </a:rPr>
            </a:br>
            <a:r>
              <a:rPr lang="es-CO" sz="2400" dirty="0" smtClean="0">
                <a:solidFill>
                  <a:schemeClr val="tx1">
                    <a:lumMod val="85000"/>
                  </a:schemeClr>
                </a:solidFill>
                <a:effectLst/>
              </a:rPr>
              <a:t/>
            </a:r>
            <a:br>
              <a:rPr lang="es-CO" sz="2400" dirty="0" smtClean="0">
                <a:solidFill>
                  <a:schemeClr val="tx1">
                    <a:lumMod val="85000"/>
                  </a:schemeClr>
                </a:solidFill>
                <a:effectLst/>
              </a:rPr>
            </a:br>
            <a:r>
              <a:rPr lang="es-CO" sz="2400" dirty="0" smtClean="0">
                <a:solidFill>
                  <a:schemeClr val="accent2">
                    <a:lumMod val="60000"/>
                    <a:lumOff val="40000"/>
                  </a:schemeClr>
                </a:solidFill>
                <a:effectLst/>
              </a:rPr>
              <a:t>WEBGRAFIA:</a:t>
            </a:r>
            <a:r>
              <a:rPr lang="es-CO" sz="2400" dirty="0" smtClean="0">
                <a:solidFill>
                  <a:schemeClr val="tx1">
                    <a:lumMod val="85000"/>
                  </a:schemeClr>
                </a:solidFill>
                <a:effectLst/>
              </a:rPr>
              <a:t/>
            </a:r>
            <a:br>
              <a:rPr lang="es-CO" sz="2400" dirty="0" smtClean="0">
                <a:solidFill>
                  <a:schemeClr val="tx1">
                    <a:lumMod val="85000"/>
                  </a:schemeClr>
                </a:solidFill>
                <a:effectLst/>
              </a:rPr>
            </a:br>
            <a:r>
              <a:rPr lang="es-CO" sz="2400" dirty="0">
                <a:effectLst/>
              </a:rPr>
              <a:t> </a:t>
            </a:r>
            <a:br>
              <a:rPr lang="es-CO" sz="2400" dirty="0">
                <a:effectLst/>
              </a:rPr>
            </a:br>
            <a:r>
              <a:rPr lang="es-CO" sz="2400" dirty="0">
                <a:effectLst/>
              </a:rPr>
              <a:t>*</a:t>
            </a:r>
            <a:r>
              <a:rPr lang="es-CO" sz="2400" dirty="0">
                <a:solidFill>
                  <a:schemeClr val="tx1">
                    <a:lumMod val="85000"/>
                  </a:schemeClr>
                </a:solidFill>
                <a:effectLst/>
              </a:rPr>
              <a:t>http://</a:t>
            </a:r>
            <a:r>
              <a:rPr lang="es-CO" sz="2400" dirty="0" smtClean="0">
                <a:solidFill>
                  <a:schemeClr val="tx1">
                    <a:lumMod val="85000"/>
                  </a:schemeClr>
                </a:solidFill>
                <a:effectLst/>
              </a:rPr>
              <a:t>ridum.umanizales.edu.co:8080/xmlui/bitstream/handle/6789/372/402_Murcia_Soto_Mauricio_2012.pdf?sequence=1.</a:t>
            </a:r>
            <a:r>
              <a:rPr lang="es-CO" sz="2400" dirty="0">
                <a:effectLst/>
              </a:rPr>
              <a:t/>
            </a:r>
            <a:br>
              <a:rPr lang="es-CO" sz="2400" dirty="0">
                <a:effectLst/>
              </a:rPr>
            </a:br>
            <a:r>
              <a:rPr lang="es-CO" sz="2400" dirty="0">
                <a:effectLst/>
              </a:rPr>
              <a:t> </a:t>
            </a:r>
            <a:br>
              <a:rPr lang="es-CO" sz="2400" dirty="0">
                <a:effectLst/>
              </a:rPr>
            </a:br>
            <a:r>
              <a:rPr lang="es-CO" sz="2400" dirty="0" smtClean="0">
                <a:effectLst/>
              </a:rPr>
              <a:t>*</a:t>
            </a:r>
            <a:r>
              <a:rPr lang="es-CO" sz="2400" u="sng" dirty="0" smtClean="0">
                <a:solidFill>
                  <a:schemeClr val="tx1">
                    <a:lumMod val="85000"/>
                  </a:schemeClr>
                </a:solidFill>
                <a:effectLst/>
                <a:hlinkClick r:id="rId2"/>
              </a:rPr>
              <a:t>http</a:t>
            </a:r>
            <a:r>
              <a:rPr lang="es-CO" sz="2400" u="sng" dirty="0">
                <a:solidFill>
                  <a:schemeClr val="tx1">
                    <a:lumMod val="85000"/>
                  </a:schemeClr>
                </a:solidFill>
                <a:effectLst/>
                <a:hlinkClick r:id="rId2"/>
              </a:rPr>
              <a:t>://</a:t>
            </a:r>
            <a:r>
              <a:rPr lang="es-CO" sz="2400" u="sng" dirty="0" smtClean="0">
                <a:solidFill>
                  <a:schemeClr val="tx1">
                    <a:lumMod val="85000"/>
                  </a:schemeClr>
                </a:solidFill>
                <a:effectLst/>
                <a:hlinkClick r:id="rId2"/>
              </a:rPr>
              <a:t>www.scielo.org.co/scielo.php?script=sci_arttext&amp;pid=S0304-28472006000200006</a:t>
            </a:r>
            <a:r>
              <a:rPr lang="es-CO" sz="2400" u="sng" dirty="0" smtClean="0">
                <a:solidFill>
                  <a:schemeClr val="tx1">
                    <a:lumMod val="85000"/>
                  </a:schemeClr>
                </a:solidFill>
                <a:effectLst/>
              </a:rPr>
              <a:t>.</a:t>
            </a:r>
            <a:r>
              <a:rPr lang="es-CO" sz="2400" u="sng" dirty="0">
                <a:effectLst/>
              </a:rPr>
              <a:t/>
            </a:r>
            <a:br>
              <a:rPr lang="es-CO" sz="2400" u="sng" dirty="0">
                <a:effectLst/>
              </a:rPr>
            </a:br>
            <a:endParaRPr lang="es-CO" sz="2400" u="sng" dirty="0"/>
          </a:p>
        </p:txBody>
      </p:sp>
    </p:spTree>
    <p:extLst>
      <p:ext uri="{BB962C8B-B14F-4D97-AF65-F5344CB8AC3E}">
        <p14:creationId xmlns:p14="http://schemas.microsoft.com/office/powerpoint/2010/main" val="32579481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439472" cy="6253880"/>
          </a:xfrm>
          <a:scene3d>
            <a:camera prst="isometricOffAxis1Right"/>
            <a:lightRig rig="threePt" dir="t"/>
          </a:scene3d>
        </p:spPr>
        <p:txBody>
          <a:bodyPr>
            <a:normAutofit/>
          </a:bodyPr>
          <a:lstStyle/>
          <a:p>
            <a:pPr algn="ctr"/>
            <a:r>
              <a:rPr lang="es-CO" sz="11500" i="1" dirty="0" smtClean="0">
                <a:latin typeface="EucrosiaUPC" pitchFamily="18" charset="-34"/>
                <a:cs typeface="EucrosiaUPC" pitchFamily="18" charset="-34"/>
              </a:rPr>
              <a:t>GRACIAS POR SU ATENCION</a:t>
            </a:r>
            <a:endParaRPr lang="es-CO" sz="11500" i="1" dirty="0">
              <a:latin typeface="EucrosiaUPC" pitchFamily="18" charset="-34"/>
              <a:cs typeface="EucrosiaUPC" pitchFamily="18" charset="-34"/>
            </a:endParaRPr>
          </a:p>
        </p:txBody>
      </p:sp>
    </p:spTree>
    <p:extLst>
      <p:ext uri="{BB962C8B-B14F-4D97-AF65-F5344CB8AC3E}">
        <p14:creationId xmlns:p14="http://schemas.microsoft.com/office/powerpoint/2010/main" val="9181941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271464"/>
            <a:ext cx="8136904" cy="6109864"/>
          </a:xfrm>
        </p:spPr>
        <p:txBody>
          <a:bodyPr>
            <a:normAutofit fontScale="90000"/>
          </a:bodyPr>
          <a:lstStyle/>
          <a:p>
            <a:r>
              <a:rPr lang="es-CO" dirty="0" smtClean="0"/>
              <a:t>Tema:</a:t>
            </a:r>
            <a:br>
              <a:rPr lang="es-CO" dirty="0" smtClean="0"/>
            </a:br>
            <a:r>
              <a:rPr lang="es-CO" dirty="0" smtClean="0">
                <a:solidFill>
                  <a:schemeClr val="tx1">
                    <a:lumMod val="85000"/>
                  </a:schemeClr>
                </a:solidFill>
              </a:rPr>
              <a:t>          Mal aprovechamiento del          </a:t>
            </a:r>
            <a:br>
              <a:rPr lang="es-CO" dirty="0" smtClean="0">
                <a:solidFill>
                  <a:schemeClr val="tx1">
                    <a:lumMod val="85000"/>
                  </a:schemeClr>
                </a:solidFill>
              </a:rPr>
            </a:br>
            <a:r>
              <a:rPr lang="es-CO" dirty="0" smtClean="0">
                <a:solidFill>
                  <a:schemeClr val="tx1">
                    <a:lumMod val="85000"/>
                  </a:schemeClr>
                </a:solidFill>
              </a:rPr>
              <a:t>          Balso Blanco.</a:t>
            </a:r>
            <a:br>
              <a:rPr lang="es-CO" dirty="0" smtClean="0">
                <a:solidFill>
                  <a:schemeClr val="tx1">
                    <a:lumMod val="85000"/>
                  </a:schemeClr>
                </a:solidFill>
              </a:rPr>
            </a:br>
            <a:r>
              <a:rPr lang="es-CO" dirty="0"/>
              <a:t/>
            </a:r>
            <a:br>
              <a:rPr lang="es-CO" dirty="0"/>
            </a:br>
            <a:r>
              <a:rPr lang="es-CO" dirty="0" smtClean="0"/>
              <a:t>Presentado </a:t>
            </a:r>
            <a:r>
              <a:rPr lang="es-CO" dirty="0" smtClean="0"/>
              <a:t>a:</a:t>
            </a:r>
            <a:br>
              <a:rPr lang="es-CO" dirty="0" smtClean="0"/>
            </a:br>
            <a:r>
              <a:rPr lang="es-CO" dirty="0" smtClean="0"/>
              <a:t>             </a:t>
            </a:r>
            <a:r>
              <a:rPr lang="es-CO" dirty="0" smtClean="0">
                <a:solidFill>
                  <a:schemeClr val="tx1">
                    <a:lumMod val="85000"/>
                  </a:schemeClr>
                </a:solidFill>
              </a:rPr>
              <a:t>Feria tecnológica ambiental                                  </a:t>
            </a:r>
            <a:br>
              <a:rPr lang="es-CO" dirty="0" smtClean="0">
                <a:solidFill>
                  <a:schemeClr val="tx1">
                    <a:lumMod val="85000"/>
                  </a:schemeClr>
                </a:solidFill>
              </a:rPr>
            </a:br>
            <a:r>
              <a:rPr lang="es-CO" dirty="0" smtClean="0">
                <a:solidFill>
                  <a:schemeClr val="tx1">
                    <a:lumMod val="85000"/>
                  </a:schemeClr>
                </a:solidFill>
              </a:rPr>
              <a:t>             (</a:t>
            </a:r>
            <a:r>
              <a:rPr lang="es-CO" b="0" i="1" dirty="0" smtClean="0">
                <a:solidFill>
                  <a:schemeClr val="tx1">
                    <a:lumMod val="85000"/>
                  </a:schemeClr>
                </a:solidFill>
              </a:rPr>
              <a:t>2017</a:t>
            </a:r>
            <a:r>
              <a:rPr lang="es-CO" dirty="0" smtClean="0">
                <a:solidFill>
                  <a:schemeClr val="tx1">
                    <a:lumMod val="85000"/>
                  </a:schemeClr>
                </a:solidFill>
              </a:rPr>
              <a:t>).</a:t>
            </a:r>
            <a:br>
              <a:rPr lang="es-CO" dirty="0" smtClean="0">
                <a:solidFill>
                  <a:schemeClr val="tx1">
                    <a:lumMod val="85000"/>
                  </a:schemeClr>
                </a:solidFill>
              </a:rPr>
            </a:br>
            <a:r>
              <a:rPr lang="es-CO" dirty="0">
                <a:solidFill>
                  <a:schemeClr val="tx1">
                    <a:lumMod val="85000"/>
                  </a:schemeClr>
                </a:solidFill>
              </a:rPr>
              <a:t/>
            </a:r>
            <a:br>
              <a:rPr lang="es-CO" dirty="0">
                <a:solidFill>
                  <a:schemeClr val="tx1">
                    <a:lumMod val="85000"/>
                  </a:schemeClr>
                </a:solidFill>
              </a:rPr>
            </a:br>
            <a:r>
              <a:rPr lang="es-CO" dirty="0" smtClean="0">
                <a:solidFill>
                  <a:schemeClr val="tx1">
                    <a:lumMod val="85000"/>
                  </a:schemeClr>
                </a:solidFill>
              </a:rPr>
              <a:t/>
            </a:r>
            <a:br>
              <a:rPr lang="es-CO" dirty="0" smtClean="0">
                <a:solidFill>
                  <a:schemeClr val="tx1">
                    <a:lumMod val="85000"/>
                  </a:schemeClr>
                </a:solidFill>
              </a:rPr>
            </a:br>
            <a:r>
              <a:rPr lang="es-CO" dirty="0">
                <a:solidFill>
                  <a:schemeClr val="tx1">
                    <a:lumMod val="85000"/>
                  </a:schemeClr>
                </a:solidFill>
              </a:rPr>
              <a:t/>
            </a:r>
            <a:br>
              <a:rPr lang="es-CO" dirty="0">
                <a:solidFill>
                  <a:schemeClr val="tx1">
                    <a:lumMod val="85000"/>
                  </a:schemeClr>
                </a:solidFill>
              </a:rPr>
            </a:br>
            <a:r>
              <a:rPr lang="es-CO" dirty="0" smtClean="0">
                <a:solidFill>
                  <a:schemeClr val="tx1">
                    <a:lumMod val="85000"/>
                  </a:schemeClr>
                </a:solidFill>
              </a:rPr>
              <a:t/>
            </a:r>
            <a:br>
              <a:rPr lang="es-CO" dirty="0" smtClean="0">
                <a:solidFill>
                  <a:schemeClr val="tx1">
                    <a:lumMod val="85000"/>
                  </a:schemeClr>
                </a:solidFill>
              </a:rPr>
            </a:br>
            <a:endParaRPr lang="es-CO" dirty="0">
              <a:solidFill>
                <a:schemeClr val="tx1">
                  <a:lumMod val="8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77072"/>
            <a:ext cx="3976715" cy="244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771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295456" cy="6109864"/>
          </a:xfrm>
        </p:spPr>
        <p:txBody>
          <a:bodyPr/>
          <a:lstStyle/>
          <a:p>
            <a:r>
              <a:rPr lang="es-CO" dirty="0" smtClean="0">
                <a:effectLst/>
              </a:rPr>
              <a:t/>
            </a:r>
            <a:br>
              <a:rPr lang="es-CO" dirty="0" smtClean="0">
                <a:effectLst/>
              </a:rPr>
            </a:br>
            <a:r>
              <a:rPr lang="es-CO" dirty="0" smtClean="0">
                <a:effectLst/>
              </a:rPr>
              <a:t>BALSO BLANCO:</a:t>
            </a:r>
            <a:r>
              <a:rPr lang="es-CO" dirty="0">
                <a:effectLst/>
              </a:rPr>
              <a:t/>
            </a:r>
            <a:br>
              <a:rPr lang="es-CO" dirty="0">
                <a:effectLst/>
              </a:rPr>
            </a:br>
            <a:r>
              <a:rPr lang="es-CO" dirty="0" smtClean="0">
                <a:effectLst/>
              </a:rPr>
              <a:t/>
            </a:r>
            <a:br>
              <a:rPr lang="es-CO" dirty="0" smtClean="0">
                <a:effectLst/>
              </a:rPr>
            </a:br>
            <a:r>
              <a:rPr lang="es-CO" sz="3200" dirty="0" smtClean="0">
                <a:solidFill>
                  <a:schemeClr val="tx1">
                    <a:lumMod val="85000"/>
                  </a:schemeClr>
                </a:solidFill>
                <a:effectLst/>
              </a:rPr>
              <a:t>Este </a:t>
            </a:r>
            <a:r>
              <a:rPr lang="es-CO" sz="3200" dirty="0">
                <a:solidFill>
                  <a:schemeClr val="tx1">
                    <a:lumMod val="85000"/>
                  </a:schemeClr>
                </a:solidFill>
                <a:effectLst/>
              </a:rPr>
              <a:t>es el pionero de los bosques húmedos: el balso </a:t>
            </a:r>
            <a:r>
              <a:rPr lang="es-CO" sz="3200" dirty="0" smtClean="0">
                <a:solidFill>
                  <a:schemeClr val="tx1">
                    <a:lumMod val="85000"/>
                  </a:schemeClr>
                </a:solidFill>
                <a:effectLst/>
              </a:rPr>
              <a:t>blanco (</a:t>
            </a:r>
            <a:r>
              <a:rPr lang="es-CO" sz="3200" b="0" i="1" dirty="0" smtClean="0">
                <a:solidFill>
                  <a:schemeClr val="tx1">
                    <a:lumMod val="85000"/>
                  </a:schemeClr>
                </a:solidFill>
                <a:effectLst/>
              </a:rPr>
              <a:t>Heliocarpus Americanus</a:t>
            </a:r>
            <a:r>
              <a:rPr lang="es-CO" sz="3200" i="1" dirty="0" smtClean="0">
                <a:solidFill>
                  <a:schemeClr val="tx1">
                    <a:lumMod val="85000"/>
                  </a:schemeClr>
                </a:solidFill>
                <a:effectLst/>
              </a:rPr>
              <a:t>) </a:t>
            </a:r>
            <a:r>
              <a:rPr lang="es-CO" sz="3200" dirty="0">
                <a:solidFill>
                  <a:schemeClr val="tx1">
                    <a:lumMod val="85000"/>
                  </a:schemeClr>
                </a:solidFill>
                <a:effectLst/>
              </a:rPr>
              <a:t>es un árbol muy adaptable ya que se </a:t>
            </a:r>
            <a:r>
              <a:rPr lang="es-CO" sz="3200" dirty="0" smtClean="0">
                <a:solidFill>
                  <a:schemeClr val="tx1">
                    <a:lumMod val="85000"/>
                  </a:schemeClr>
                </a:solidFill>
                <a:effectLst/>
              </a:rPr>
              <a:t>encuentra tanto en zonas altas como bajas a nivel del mar.</a:t>
            </a:r>
            <a:endParaRPr lang="es-CO" sz="3200" dirty="0">
              <a:solidFill>
                <a:schemeClr val="tx1">
                  <a:lumMod val="85000"/>
                </a:schemeClr>
              </a:solidFill>
            </a:endParaRPr>
          </a:p>
        </p:txBody>
      </p:sp>
      <p:pic>
        <p:nvPicPr>
          <p:cNvPr id="4" name="3 Imagen" descr="Resultado de imagen para heliocarpus americanus"/>
          <p:cNvPicPr/>
          <p:nvPr/>
        </p:nvPicPr>
        <p:blipFill>
          <a:blip r:embed="rId2">
            <a:extLst>
              <a:ext uri="{28A0092B-C50C-407E-A947-70E740481C1C}">
                <a14:useLocalDpi xmlns:a14="http://schemas.microsoft.com/office/drawing/2010/main" val="0"/>
              </a:ext>
            </a:extLst>
          </a:blip>
          <a:srcRect/>
          <a:stretch>
            <a:fillRect/>
          </a:stretch>
        </p:blipFill>
        <p:spPr bwMode="auto">
          <a:xfrm>
            <a:off x="5321051" y="188640"/>
            <a:ext cx="2232249" cy="2601049"/>
          </a:xfrm>
          <a:prstGeom prst="rect">
            <a:avLst/>
          </a:prstGeom>
          <a:noFill/>
          <a:ln>
            <a:noFill/>
          </a:ln>
        </p:spPr>
      </p:pic>
    </p:spTree>
    <p:extLst>
      <p:ext uri="{BB962C8B-B14F-4D97-AF65-F5344CB8AC3E}">
        <p14:creationId xmlns:p14="http://schemas.microsoft.com/office/powerpoint/2010/main" val="38901115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367464" cy="6109864"/>
          </a:xfrm>
        </p:spPr>
        <p:txBody>
          <a:bodyPr/>
          <a:lstStyle/>
          <a:p>
            <a:r>
              <a:rPr lang="es-CO" sz="3200" dirty="0" smtClean="0">
                <a:effectLst/>
              </a:rPr>
              <a:t/>
            </a:r>
            <a:br>
              <a:rPr lang="es-CO" sz="3200" dirty="0" smtClean="0">
                <a:effectLst/>
              </a:rPr>
            </a:br>
            <a:r>
              <a:rPr lang="es-CO" sz="3200" dirty="0" smtClean="0">
                <a:effectLst/>
              </a:rPr>
              <a:t>Clasificación </a:t>
            </a:r>
            <a:r>
              <a:rPr lang="es-CO" sz="3200" dirty="0">
                <a:effectLst/>
              </a:rPr>
              <a:t>y </a:t>
            </a:r>
            <a:r>
              <a:rPr lang="es-CO" sz="3200" dirty="0" smtClean="0">
                <a:effectLst/>
              </a:rPr>
              <a:t>nombres</a:t>
            </a:r>
            <a:r>
              <a:rPr lang="es-CO" dirty="0">
                <a:effectLst/>
              </a:rPr>
              <a:t/>
            </a:r>
            <a:br>
              <a:rPr lang="es-CO" dirty="0">
                <a:effectLst/>
              </a:rPr>
            </a:br>
            <a:r>
              <a:rPr lang="es-CO" dirty="0">
                <a:effectLst/>
              </a:rPr>
              <a:t/>
            </a:r>
            <a:br>
              <a:rPr lang="es-CO" dirty="0">
                <a:effectLst/>
              </a:rPr>
            </a:br>
            <a:r>
              <a:rPr lang="es-CO" dirty="0">
                <a:effectLst/>
              </a:rPr>
              <a:t/>
            </a:r>
            <a:br>
              <a:rPr lang="es-CO" dirty="0">
                <a:effectLst/>
              </a:rPr>
            </a:br>
            <a:r>
              <a:rPr lang="es-CO" sz="2800" dirty="0" smtClean="0">
                <a:solidFill>
                  <a:schemeClr val="accent1">
                    <a:lumMod val="60000"/>
                    <a:lumOff val="40000"/>
                  </a:schemeClr>
                </a:solidFill>
                <a:effectLst/>
              </a:rPr>
              <a:t>Familia</a:t>
            </a:r>
            <a:r>
              <a:rPr lang="es-CO" sz="2800" dirty="0">
                <a:solidFill>
                  <a:schemeClr val="accent1">
                    <a:lumMod val="60000"/>
                    <a:lumOff val="40000"/>
                  </a:schemeClr>
                </a:solidFill>
                <a:effectLst/>
              </a:rPr>
              <a:t>: </a:t>
            </a:r>
            <a:r>
              <a:rPr lang="es-CO" sz="2800" dirty="0">
                <a:solidFill>
                  <a:schemeClr val="tx1">
                    <a:lumMod val="85000"/>
                  </a:schemeClr>
                </a:solidFill>
                <a:effectLst/>
              </a:rPr>
              <a:t>Malvacecie.</a:t>
            </a:r>
            <a:r>
              <a:rPr lang="es-CO" sz="2800" dirty="0">
                <a:effectLst/>
              </a:rPr>
              <a:t/>
            </a:r>
            <a:br>
              <a:rPr lang="es-CO" sz="2800" dirty="0">
                <a:effectLst/>
              </a:rPr>
            </a:br>
            <a:r>
              <a:rPr lang="es-CO" sz="2800" dirty="0">
                <a:solidFill>
                  <a:schemeClr val="accent1">
                    <a:lumMod val="60000"/>
                    <a:lumOff val="40000"/>
                  </a:schemeClr>
                </a:solidFill>
                <a:effectLst/>
              </a:rPr>
              <a:t>Nombre científico: </a:t>
            </a:r>
            <a:r>
              <a:rPr lang="es-CO" sz="2800" dirty="0">
                <a:solidFill>
                  <a:schemeClr val="tx1">
                    <a:lumMod val="85000"/>
                  </a:schemeClr>
                </a:solidFill>
                <a:effectLst/>
              </a:rPr>
              <a:t>Heliocarpus</a:t>
            </a:r>
            <a:r>
              <a:rPr lang="es-CO" sz="2800" dirty="0">
                <a:effectLst/>
              </a:rPr>
              <a:t> </a:t>
            </a:r>
            <a:r>
              <a:rPr lang="es-CO" sz="2800" dirty="0">
                <a:solidFill>
                  <a:schemeClr val="tx1">
                    <a:lumMod val="85000"/>
                  </a:schemeClr>
                </a:solidFill>
                <a:effectLst/>
              </a:rPr>
              <a:t>Americanus.</a:t>
            </a:r>
            <a:r>
              <a:rPr lang="es-CO" sz="2800" dirty="0">
                <a:effectLst/>
              </a:rPr>
              <a:t/>
            </a:r>
            <a:br>
              <a:rPr lang="es-CO" sz="2800" dirty="0">
                <a:effectLst/>
              </a:rPr>
            </a:br>
            <a:r>
              <a:rPr lang="es-CO" sz="2800" dirty="0">
                <a:solidFill>
                  <a:schemeClr val="accent1">
                    <a:lumMod val="60000"/>
                    <a:lumOff val="40000"/>
                  </a:schemeClr>
                </a:solidFill>
                <a:effectLst/>
              </a:rPr>
              <a:t>Sinónimo: </a:t>
            </a:r>
            <a:r>
              <a:rPr lang="es-CO" sz="2800" dirty="0">
                <a:solidFill>
                  <a:schemeClr val="tx1">
                    <a:lumMod val="85000"/>
                  </a:schemeClr>
                </a:solidFill>
                <a:effectLst/>
              </a:rPr>
              <a:t>Heliocarpus Popayansis</a:t>
            </a:r>
            <a:r>
              <a:rPr lang="es-CO" sz="2800" dirty="0">
                <a:effectLst/>
              </a:rPr>
              <a:t>.</a:t>
            </a:r>
            <a:br>
              <a:rPr lang="es-CO" sz="2800" dirty="0">
                <a:effectLst/>
              </a:rPr>
            </a:br>
            <a:r>
              <a:rPr lang="es-CO" sz="2800" dirty="0">
                <a:solidFill>
                  <a:schemeClr val="accent1">
                    <a:lumMod val="60000"/>
                    <a:lumOff val="40000"/>
                  </a:schemeClr>
                </a:solidFill>
                <a:effectLst/>
              </a:rPr>
              <a:t>Otros nombres comunes: </a:t>
            </a:r>
            <a:r>
              <a:rPr lang="es-CO" sz="2800" dirty="0">
                <a:solidFill>
                  <a:schemeClr val="tx1">
                    <a:lumMod val="85000"/>
                  </a:schemeClr>
                </a:solidFill>
                <a:effectLst/>
              </a:rPr>
              <a:t>Majagua, Palo bobo.</a:t>
            </a:r>
            <a:br>
              <a:rPr lang="es-CO" sz="2800" dirty="0">
                <a:solidFill>
                  <a:schemeClr val="tx1">
                    <a:lumMod val="85000"/>
                  </a:schemeClr>
                </a:solidFill>
                <a:effectLst/>
              </a:rPr>
            </a:br>
            <a:endParaRPr lang="es-CO" sz="3200" dirty="0">
              <a:solidFill>
                <a:schemeClr val="tx1">
                  <a:lumMod val="85000"/>
                </a:schemeClr>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980728"/>
            <a:ext cx="2088232" cy="2675271"/>
          </a:xfrm>
          <a:prstGeom prst="rect">
            <a:avLst/>
          </a:prstGeom>
        </p:spPr>
      </p:pic>
    </p:spTree>
    <p:extLst>
      <p:ext uri="{BB962C8B-B14F-4D97-AF65-F5344CB8AC3E}">
        <p14:creationId xmlns:p14="http://schemas.microsoft.com/office/powerpoint/2010/main" val="4944060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367464" cy="6181872"/>
          </a:xfrm>
        </p:spPr>
        <p:txBody>
          <a:bodyPr>
            <a:normAutofit/>
          </a:bodyPr>
          <a:lstStyle/>
          <a:p>
            <a:r>
              <a:rPr lang="es-CO" sz="3200" dirty="0" smtClean="0">
                <a:solidFill>
                  <a:schemeClr val="accent2">
                    <a:lumMod val="60000"/>
                    <a:lumOff val="40000"/>
                  </a:schemeClr>
                </a:solidFill>
                <a:effectLst/>
              </a:rPr>
              <a:t>Dimensiones del Heliocarpus Americanus</a:t>
            </a:r>
            <a:r>
              <a:rPr lang="es-CO" sz="3200" dirty="0" smtClean="0">
                <a:effectLst/>
              </a:rPr>
              <a:t/>
            </a:r>
            <a:br>
              <a:rPr lang="es-CO" sz="3200" dirty="0" smtClean="0">
                <a:effectLst/>
              </a:rPr>
            </a:br>
            <a:r>
              <a:rPr lang="es-CO" sz="3200" dirty="0" smtClean="0">
                <a:effectLst/>
              </a:rPr>
              <a:t/>
            </a:r>
            <a:br>
              <a:rPr lang="es-CO" sz="3200" dirty="0" smtClean="0">
                <a:effectLst/>
              </a:rPr>
            </a:br>
            <a:r>
              <a:rPr lang="es-CO" sz="2400" dirty="0" smtClean="0">
                <a:solidFill>
                  <a:schemeClr val="accent1">
                    <a:lumMod val="60000"/>
                    <a:lumOff val="40000"/>
                  </a:schemeClr>
                </a:solidFill>
                <a:effectLst/>
              </a:rPr>
              <a:t>Altura normal: </a:t>
            </a:r>
            <a:r>
              <a:rPr lang="es-CO" sz="2400" dirty="0">
                <a:solidFill>
                  <a:schemeClr val="tx1">
                    <a:lumMod val="85000"/>
                  </a:schemeClr>
                </a:solidFill>
                <a:effectLst/>
              </a:rPr>
              <a:t>20 m.</a:t>
            </a:r>
            <a:r>
              <a:rPr lang="es-CO" sz="2400" dirty="0">
                <a:effectLst/>
              </a:rPr>
              <a:t/>
            </a:r>
            <a:br>
              <a:rPr lang="es-CO" sz="2400" dirty="0">
                <a:effectLst/>
              </a:rPr>
            </a:br>
            <a:r>
              <a:rPr lang="es-CO" sz="2400" dirty="0">
                <a:solidFill>
                  <a:schemeClr val="accent1">
                    <a:lumMod val="60000"/>
                    <a:lumOff val="40000"/>
                  </a:schemeClr>
                </a:solidFill>
                <a:effectLst/>
              </a:rPr>
              <a:t>Diámetro normal de la copa: </a:t>
            </a:r>
            <a:r>
              <a:rPr lang="es-CO" sz="2400" dirty="0">
                <a:solidFill>
                  <a:schemeClr val="tx1">
                    <a:lumMod val="85000"/>
                  </a:schemeClr>
                </a:solidFill>
                <a:effectLst/>
              </a:rPr>
              <a:t>8 m.</a:t>
            </a:r>
            <a:r>
              <a:rPr lang="es-CO" sz="2400" dirty="0">
                <a:effectLst/>
              </a:rPr>
              <a:t/>
            </a:r>
            <a:br>
              <a:rPr lang="es-CO" sz="2400" dirty="0">
                <a:effectLst/>
              </a:rPr>
            </a:br>
            <a:r>
              <a:rPr lang="es-CO" sz="2400" dirty="0">
                <a:solidFill>
                  <a:schemeClr val="accent1">
                    <a:lumMod val="60000"/>
                    <a:lumOff val="40000"/>
                  </a:schemeClr>
                </a:solidFill>
                <a:effectLst/>
              </a:rPr>
              <a:t>Diámetro normal del </a:t>
            </a:r>
            <a:r>
              <a:rPr lang="es-CO" sz="2400" dirty="0" smtClean="0">
                <a:solidFill>
                  <a:schemeClr val="accent1">
                    <a:lumMod val="60000"/>
                    <a:lumOff val="40000"/>
                  </a:schemeClr>
                </a:solidFill>
                <a:effectLst/>
              </a:rPr>
              <a:t>tronco: </a:t>
            </a:r>
            <a:r>
              <a:rPr lang="es-CO" sz="2400" dirty="0">
                <a:solidFill>
                  <a:schemeClr val="tx1">
                    <a:lumMod val="85000"/>
                  </a:schemeClr>
                </a:solidFill>
                <a:effectLst/>
              </a:rPr>
              <a:t>a la altura del </a:t>
            </a:r>
            <a:r>
              <a:rPr lang="es-CO" sz="2400" dirty="0" smtClean="0">
                <a:solidFill>
                  <a:schemeClr val="tx1">
                    <a:lumMod val="85000"/>
                  </a:schemeClr>
                </a:solidFill>
                <a:effectLst/>
              </a:rPr>
              <a:t>pecho </a:t>
            </a:r>
            <a:r>
              <a:rPr lang="es-CO" sz="2400" dirty="0">
                <a:solidFill>
                  <a:schemeClr val="tx1">
                    <a:lumMod val="85000"/>
                  </a:schemeClr>
                </a:solidFill>
                <a:effectLst/>
              </a:rPr>
              <a:t>50 cm.</a:t>
            </a:r>
            <a:br>
              <a:rPr lang="es-CO" sz="2400" dirty="0">
                <a:solidFill>
                  <a:schemeClr val="tx1">
                    <a:lumMod val="85000"/>
                  </a:schemeClr>
                </a:solidFill>
                <a:effectLst/>
              </a:rPr>
            </a:br>
            <a:r>
              <a:rPr lang="es-CO" sz="2400" dirty="0">
                <a:solidFill>
                  <a:schemeClr val="accent1">
                    <a:lumMod val="60000"/>
                    <a:lumOff val="40000"/>
                  </a:schemeClr>
                </a:solidFill>
                <a:effectLst/>
              </a:rPr>
              <a:t>Altura máxima reportada: </a:t>
            </a:r>
            <a:r>
              <a:rPr lang="es-CO" sz="2400" dirty="0">
                <a:solidFill>
                  <a:schemeClr val="tx1">
                    <a:lumMod val="85000"/>
                  </a:schemeClr>
                </a:solidFill>
                <a:effectLst/>
              </a:rPr>
              <a:t>25 m.</a:t>
            </a:r>
            <a:br>
              <a:rPr lang="es-CO" sz="2400" dirty="0">
                <a:solidFill>
                  <a:schemeClr val="tx1">
                    <a:lumMod val="85000"/>
                  </a:schemeClr>
                </a:solidFill>
                <a:effectLst/>
              </a:rPr>
            </a:br>
            <a:r>
              <a:rPr lang="es-CO" sz="2400" dirty="0">
                <a:solidFill>
                  <a:schemeClr val="accent1">
                    <a:lumMod val="60000"/>
                    <a:lumOff val="40000"/>
                  </a:schemeClr>
                </a:solidFill>
                <a:effectLst/>
              </a:rPr>
              <a:t>Diámetro máximo del </a:t>
            </a:r>
            <a:r>
              <a:rPr lang="es-CO" sz="2400" dirty="0" smtClean="0">
                <a:solidFill>
                  <a:schemeClr val="accent1">
                    <a:lumMod val="60000"/>
                    <a:lumOff val="40000"/>
                  </a:schemeClr>
                </a:solidFill>
                <a:effectLst/>
              </a:rPr>
              <a:t>tronco: </a:t>
            </a:r>
            <a:br>
              <a:rPr lang="es-CO" sz="2400" dirty="0" smtClean="0">
                <a:solidFill>
                  <a:schemeClr val="accent1">
                    <a:lumMod val="60000"/>
                    <a:lumOff val="40000"/>
                  </a:schemeClr>
                </a:solidFill>
                <a:effectLst/>
              </a:rPr>
            </a:br>
            <a:r>
              <a:rPr lang="es-CO" sz="2400" dirty="0" smtClean="0">
                <a:solidFill>
                  <a:schemeClr val="tx1">
                    <a:lumMod val="85000"/>
                  </a:schemeClr>
                </a:solidFill>
                <a:effectLst/>
              </a:rPr>
              <a:t>a </a:t>
            </a:r>
            <a:r>
              <a:rPr lang="es-CO" sz="2400" dirty="0">
                <a:solidFill>
                  <a:schemeClr val="tx1">
                    <a:lumMod val="85000"/>
                  </a:schemeClr>
                </a:solidFill>
                <a:effectLst/>
              </a:rPr>
              <a:t>la altura del pecho: 80 cm.</a:t>
            </a:r>
            <a:r>
              <a:rPr lang="es-CO" sz="2400" dirty="0">
                <a:effectLst/>
              </a:rPr>
              <a:t/>
            </a:r>
            <a:br>
              <a:rPr lang="es-CO" sz="2400" dirty="0">
                <a:effectLst/>
              </a:rPr>
            </a:br>
            <a:endParaRPr lang="es-CO"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789040"/>
            <a:ext cx="333529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3179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367464" cy="6325888"/>
          </a:xfrm>
          <a:ln>
            <a:noFill/>
          </a:ln>
        </p:spPr>
        <p:txBody>
          <a:bodyPr>
            <a:normAutofit/>
          </a:bodyPr>
          <a:lstStyle/>
          <a:p>
            <a:r>
              <a:rPr lang="es-CO" sz="3200" dirty="0" smtClean="0">
                <a:effectLst/>
              </a:rPr>
              <a:t/>
            </a:r>
            <a:br>
              <a:rPr lang="es-CO" sz="3200" dirty="0" smtClean="0">
                <a:effectLst/>
              </a:rPr>
            </a:br>
            <a:r>
              <a:rPr lang="es-CO" sz="3200" dirty="0" smtClean="0">
                <a:effectLst/>
              </a:rPr>
              <a:t>Objetivo general:</a:t>
            </a:r>
            <a:r>
              <a:rPr lang="es-CO" dirty="0" smtClean="0">
                <a:effectLst/>
              </a:rPr>
              <a:t/>
            </a:r>
            <a:br>
              <a:rPr lang="es-CO" dirty="0" smtClean="0">
                <a:effectLst/>
              </a:rPr>
            </a:br>
            <a:r>
              <a:rPr lang="es-CO" dirty="0" smtClean="0">
                <a:effectLst/>
              </a:rPr>
              <a:t/>
            </a:r>
            <a:br>
              <a:rPr lang="es-CO" dirty="0" smtClean="0">
                <a:effectLst/>
              </a:rPr>
            </a:br>
            <a:r>
              <a:rPr lang="es-CO" dirty="0" smtClean="0">
                <a:effectLst/>
              </a:rPr>
              <a:t/>
            </a:r>
            <a:br>
              <a:rPr lang="es-CO" dirty="0" smtClean="0">
                <a:effectLst/>
              </a:rPr>
            </a:br>
            <a:r>
              <a:rPr lang="es-CO" sz="2800" dirty="0" smtClean="0">
                <a:solidFill>
                  <a:schemeClr val="tx1">
                    <a:lumMod val="85000"/>
                  </a:schemeClr>
                </a:solidFill>
                <a:effectLst/>
              </a:rPr>
              <a:t>Mejorar el proceso de extracción del mucilago del balso blanco (</a:t>
            </a:r>
            <a:r>
              <a:rPr lang="es-CO" sz="2800" b="0" i="1" dirty="0" smtClean="0">
                <a:solidFill>
                  <a:schemeClr val="tx1">
                    <a:lumMod val="85000"/>
                  </a:schemeClr>
                </a:solidFill>
                <a:effectLst/>
              </a:rPr>
              <a:t>Heliocarpus Americanus</a:t>
            </a:r>
            <a:r>
              <a:rPr lang="es-CO" sz="2800" dirty="0" smtClean="0">
                <a:solidFill>
                  <a:schemeClr val="tx1">
                    <a:lumMod val="85000"/>
                  </a:schemeClr>
                </a:solidFill>
                <a:effectLst/>
              </a:rPr>
              <a:t>), con el fin de evitar la disminución de la especie, mediante procesos de investigación e innovación.</a:t>
            </a:r>
            <a:br>
              <a:rPr lang="es-CO" sz="2800" dirty="0" smtClean="0">
                <a:solidFill>
                  <a:schemeClr val="tx1">
                    <a:lumMod val="85000"/>
                  </a:schemeClr>
                </a:solidFill>
                <a:effectLst/>
              </a:rPr>
            </a:br>
            <a:r>
              <a:rPr lang="es-CO" sz="2800" dirty="0" smtClean="0">
                <a:solidFill>
                  <a:schemeClr val="tx1">
                    <a:lumMod val="85000"/>
                  </a:schemeClr>
                </a:solidFill>
                <a:effectLst/>
              </a:rPr>
              <a:t/>
            </a:r>
            <a:br>
              <a:rPr lang="es-CO" sz="2800" dirty="0" smtClean="0">
                <a:solidFill>
                  <a:schemeClr val="tx1">
                    <a:lumMod val="85000"/>
                  </a:schemeClr>
                </a:solidFill>
                <a:effectLst/>
              </a:rPr>
            </a:br>
            <a:endParaRPr lang="es-CO" dirty="0">
              <a:solidFill>
                <a:schemeClr val="tx1">
                  <a:lumMod val="85000"/>
                </a:schemeClr>
              </a:solidFill>
            </a:endParaRPr>
          </a:p>
        </p:txBody>
      </p:sp>
      <p:pic>
        <p:nvPicPr>
          <p:cNvPr id="3074" name="Picture 2" descr="K:\bals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4" y="620688"/>
            <a:ext cx="3264465"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979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367464" cy="6325888"/>
          </a:xfrm>
        </p:spPr>
        <p:txBody>
          <a:bodyPr/>
          <a:lstStyle/>
          <a:p>
            <a:r>
              <a:rPr lang="es-CO" sz="2900" dirty="0" smtClean="0">
                <a:ln w="6350">
                  <a:solidFill>
                    <a:srgbClr val="FF388C">
                      <a:shade val="43000"/>
                    </a:srgbClr>
                  </a:solidFill>
                </a:ln>
                <a:solidFill>
                  <a:srgbClr val="FF388C">
                    <a:tint val="83000"/>
                    <a:satMod val="150000"/>
                  </a:srgbClr>
                </a:solidFill>
                <a:effectLst/>
              </a:rPr>
              <a:t/>
            </a:r>
            <a:br>
              <a:rPr lang="es-CO" sz="2900" dirty="0" smtClean="0">
                <a:ln w="6350">
                  <a:solidFill>
                    <a:srgbClr val="FF388C">
                      <a:shade val="43000"/>
                    </a:srgbClr>
                  </a:solidFill>
                </a:ln>
                <a:solidFill>
                  <a:srgbClr val="FF388C">
                    <a:tint val="83000"/>
                    <a:satMod val="150000"/>
                  </a:srgbClr>
                </a:solidFill>
                <a:effectLst/>
              </a:rPr>
            </a:br>
            <a:r>
              <a:rPr lang="es-CO" sz="2900" dirty="0">
                <a:ln w="6350">
                  <a:solidFill>
                    <a:srgbClr val="FF388C">
                      <a:shade val="43000"/>
                    </a:srgbClr>
                  </a:solidFill>
                </a:ln>
                <a:solidFill>
                  <a:srgbClr val="FF388C">
                    <a:tint val="83000"/>
                    <a:satMod val="150000"/>
                  </a:srgbClr>
                </a:solidFill>
                <a:effectLst/>
              </a:rPr>
              <a:t/>
            </a:r>
            <a:br>
              <a:rPr lang="es-CO" sz="2900" dirty="0">
                <a:ln w="6350">
                  <a:solidFill>
                    <a:srgbClr val="FF388C">
                      <a:shade val="43000"/>
                    </a:srgbClr>
                  </a:solidFill>
                </a:ln>
                <a:solidFill>
                  <a:srgbClr val="FF388C">
                    <a:tint val="83000"/>
                    <a:satMod val="150000"/>
                  </a:srgbClr>
                </a:solidFill>
                <a:effectLst/>
              </a:rPr>
            </a:br>
            <a:r>
              <a:rPr lang="es-CO" sz="2900" dirty="0" smtClean="0">
                <a:ln w="6350">
                  <a:solidFill>
                    <a:srgbClr val="FF388C">
                      <a:shade val="43000"/>
                    </a:srgbClr>
                  </a:solidFill>
                </a:ln>
                <a:solidFill>
                  <a:srgbClr val="FF388C">
                    <a:tint val="83000"/>
                    <a:satMod val="150000"/>
                  </a:srgbClr>
                </a:solidFill>
                <a:effectLst/>
              </a:rPr>
              <a:t>Objetivos </a:t>
            </a:r>
            <a:r>
              <a:rPr lang="es-CO" sz="2900" dirty="0">
                <a:ln w="6350">
                  <a:solidFill>
                    <a:srgbClr val="FF388C">
                      <a:shade val="43000"/>
                    </a:srgbClr>
                  </a:solidFill>
                </a:ln>
                <a:solidFill>
                  <a:srgbClr val="FF388C">
                    <a:tint val="83000"/>
                    <a:satMod val="150000"/>
                  </a:srgbClr>
                </a:solidFill>
                <a:effectLst/>
              </a:rPr>
              <a:t>específicos:</a:t>
            </a:r>
            <a:br>
              <a:rPr lang="es-CO" sz="2900" dirty="0">
                <a:ln w="6350">
                  <a:solidFill>
                    <a:srgbClr val="FF388C">
                      <a:shade val="43000"/>
                    </a:srgbClr>
                  </a:solidFill>
                </a:ln>
                <a:solidFill>
                  <a:srgbClr val="FF388C">
                    <a:tint val="83000"/>
                    <a:satMod val="150000"/>
                  </a:srgbClr>
                </a:solidFill>
                <a:effectLst/>
              </a:rPr>
            </a:br>
            <a:r>
              <a:rPr lang="es-CO" sz="2900" dirty="0" smtClean="0">
                <a:ln w="6350">
                  <a:solidFill>
                    <a:srgbClr val="FF388C">
                      <a:shade val="43000"/>
                    </a:srgbClr>
                  </a:solidFill>
                </a:ln>
                <a:solidFill>
                  <a:srgbClr val="FF388C">
                    <a:tint val="83000"/>
                    <a:satMod val="150000"/>
                  </a:srgbClr>
                </a:solidFill>
                <a:effectLst/>
              </a:rPr>
              <a:t/>
            </a:r>
            <a:br>
              <a:rPr lang="es-CO" sz="2900" dirty="0" smtClean="0">
                <a:ln w="6350">
                  <a:solidFill>
                    <a:srgbClr val="FF388C">
                      <a:shade val="43000"/>
                    </a:srgbClr>
                  </a:solidFill>
                </a:ln>
                <a:solidFill>
                  <a:srgbClr val="FF388C">
                    <a:tint val="83000"/>
                    <a:satMod val="150000"/>
                  </a:srgbClr>
                </a:solidFill>
                <a:effectLst/>
              </a:rPr>
            </a:br>
            <a:r>
              <a:rPr lang="es-CO" sz="2900" dirty="0" smtClean="0">
                <a:ln w="6350">
                  <a:solidFill>
                    <a:srgbClr val="FF388C">
                      <a:shade val="43000"/>
                    </a:srgbClr>
                  </a:solidFill>
                </a:ln>
                <a:solidFill>
                  <a:srgbClr val="FF388C">
                    <a:tint val="83000"/>
                    <a:satMod val="150000"/>
                  </a:srgbClr>
                </a:solidFill>
                <a:effectLst/>
              </a:rPr>
              <a:t/>
            </a:r>
            <a:br>
              <a:rPr lang="es-CO" sz="2900" dirty="0" smtClean="0">
                <a:ln w="6350">
                  <a:solidFill>
                    <a:srgbClr val="FF388C">
                      <a:shade val="43000"/>
                    </a:srgbClr>
                  </a:solidFill>
                </a:ln>
                <a:solidFill>
                  <a:srgbClr val="FF388C">
                    <a:tint val="83000"/>
                    <a:satMod val="150000"/>
                  </a:srgbClr>
                </a:solidFill>
                <a:effectLst/>
              </a:rPr>
            </a:br>
            <a:r>
              <a:rPr lang="es-CO" sz="2500" dirty="0" smtClean="0">
                <a:ln w="6350">
                  <a:solidFill>
                    <a:srgbClr val="FF388C">
                      <a:shade val="43000"/>
                    </a:srgbClr>
                  </a:solidFill>
                </a:ln>
                <a:solidFill>
                  <a:srgbClr val="FF388C">
                    <a:tint val="83000"/>
                    <a:satMod val="150000"/>
                  </a:srgbClr>
                </a:solidFill>
                <a:effectLst/>
              </a:rPr>
              <a:t>1</a:t>
            </a:r>
            <a:r>
              <a:rPr lang="es-CO" sz="2500" dirty="0">
                <a:ln w="6350">
                  <a:solidFill>
                    <a:srgbClr val="FF388C">
                      <a:shade val="43000"/>
                    </a:srgbClr>
                  </a:solidFill>
                </a:ln>
                <a:solidFill>
                  <a:srgbClr val="FF388C">
                    <a:tint val="83000"/>
                    <a:satMod val="150000"/>
                  </a:srgbClr>
                </a:solidFill>
                <a:effectLst/>
              </a:rPr>
              <a:t>. </a:t>
            </a:r>
            <a:r>
              <a:rPr lang="es-CO" sz="2500" dirty="0">
                <a:ln w="6350">
                  <a:solidFill>
                    <a:srgbClr val="FF388C">
                      <a:shade val="43000"/>
                    </a:srgbClr>
                  </a:solidFill>
                </a:ln>
                <a:solidFill>
                  <a:prstClr val="white">
                    <a:lumMod val="85000"/>
                  </a:prstClr>
                </a:solidFill>
                <a:effectLst/>
              </a:rPr>
              <a:t>retomar las investigaciones sobre el balso blanco del grupo de investigación ivi (</a:t>
            </a:r>
            <a:r>
              <a:rPr lang="es-CO" sz="2500" b="0" i="1" dirty="0">
                <a:ln w="6350">
                  <a:solidFill>
                    <a:srgbClr val="FF388C">
                      <a:shade val="43000"/>
                    </a:srgbClr>
                  </a:solidFill>
                </a:ln>
                <a:solidFill>
                  <a:prstClr val="white">
                    <a:lumMod val="85000"/>
                  </a:prstClr>
                </a:solidFill>
                <a:effectLst/>
              </a:rPr>
              <a:t>investigadores verdes del ingenio</a:t>
            </a:r>
            <a:r>
              <a:rPr lang="es-CO" sz="2500" dirty="0">
                <a:ln w="6350">
                  <a:solidFill>
                    <a:srgbClr val="FF388C">
                      <a:shade val="43000"/>
                    </a:srgbClr>
                  </a:solidFill>
                </a:ln>
                <a:solidFill>
                  <a:prstClr val="white">
                    <a:lumMod val="85000"/>
                  </a:prstClr>
                </a:solidFill>
                <a:effectLst/>
              </a:rPr>
              <a:t>).</a:t>
            </a:r>
            <a:br>
              <a:rPr lang="es-CO" sz="2500" dirty="0">
                <a:ln w="6350">
                  <a:solidFill>
                    <a:srgbClr val="FF388C">
                      <a:shade val="43000"/>
                    </a:srgbClr>
                  </a:solidFill>
                </a:ln>
                <a:solidFill>
                  <a:prstClr val="white">
                    <a:lumMod val="85000"/>
                  </a:prstClr>
                </a:solidFill>
                <a:effectLst/>
              </a:rPr>
            </a:br>
            <a:r>
              <a:rPr lang="es-CO" sz="2500" dirty="0" smtClean="0">
                <a:ln w="6350">
                  <a:solidFill>
                    <a:srgbClr val="FF388C">
                      <a:shade val="43000"/>
                    </a:srgbClr>
                  </a:solidFill>
                </a:ln>
                <a:solidFill>
                  <a:prstClr val="white">
                    <a:lumMod val="85000"/>
                  </a:prstClr>
                </a:solidFill>
                <a:effectLst/>
              </a:rPr>
              <a:t/>
            </a:r>
            <a:br>
              <a:rPr lang="es-CO" sz="2500" dirty="0" smtClean="0">
                <a:ln w="6350">
                  <a:solidFill>
                    <a:srgbClr val="FF388C">
                      <a:shade val="43000"/>
                    </a:srgbClr>
                  </a:solidFill>
                </a:ln>
                <a:solidFill>
                  <a:prstClr val="white">
                    <a:lumMod val="85000"/>
                  </a:prstClr>
                </a:solidFill>
                <a:effectLst/>
              </a:rPr>
            </a:br>
            <a:r>
              <a:rPr lang="es-CO" sz="2500" dirty="0" smtClean="0">
                <a:ln w="6350">
                  <a:solidFill>
                    <a:srgbClr val="FF388C">
                      <a:shade val="43000"/>
                    </a:srgbClr>
                  </a:solidFill>
                </a:ln>
                <a:solidFill>
                  <a:srgbClr val="FF388C">
                    <a:tint val="83000"/>
                    <a:satMod val="150000"/>
                  </a:srgbClr>
                </a:solidFill>
                <a:effectLst/>
              </a:rPr>
              <a:t>2</a:t>
            </a:r>
            <a:r>
              <a:rPr lang="es-CO" sz="2500" dirty="0">
                <a:ln w="6350">
                  <a:solidFill>
                    <a:srgbClr val="FF388C">
                      <a:shade val="43000"/>
                    </a:srgbClr>
                  </a:solidFill>
                </a:ln>
                <a:solidFill>
                  <a:srgbClr val="FF388C">
                    <a:tint val="83000"/>
                    <a:satMod val="150000"/>
                  </a:srgbClr>
                </a:solidFill>
                <a:effectLst/>
              </a:rPr>
              <a:t>. </a:t>
            </a:r>
            <a:r>
              <a:rPr lang="es-CO" sz="2500" dirty="0">
                <a:ln w="6350">
                  <a:solidFill>
                    <a:srgbClr val="FF388C">
                      <a:shade val="43000"/>
                    </a:srgbClr>
                  </a:solidFill>
                </a:ln>
                <a:solidFill>
                  <a:prstClr val="white">
                    <a:lumMod val="85000"/>
                  </a:prstClr>
                </a:solidFill>
                <a:effectLst/>
              </a:rPr>
              <a:t>profundizar acerca de la problemática ambiental de nuestro corregimiento.</a:t>
            </a:r>
            <a:br>
              <a:rPr lang="es-CO" sz="2500" dirty="0">
                <a:ln w="6350">
                  <a:solidFill>
                    <a:srgbClr val="FF388C">
                      <a:shade val="43000"/>
                    </a:srgbClr>
                  </a:solidFill>
                </a:ln>
                <a:solidFill>
                  <a:prstClr val="white">
                    <a:lumMod val="85000"/>
                  </a:prstClr>
                </a:solidFill>
                <a:effectLst/>
              </a:rPr>
            </a:br>
            <a:endParaRPr lang="es-CO" dirty="0"/>
          </a:p>
        </p:txBody>
      </p:sp>
      <p:pic>
        <p:nvPicPr>
          <p:cNvPr id="4098" name="Picture 2" descr="K:\Ochroma-pyrimidalisBalso-leaves-flw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87270"/>
            <a:ext cx="3672407" cy="25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7829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81000" y="271464"/>
            <a:ext cx="8295456" cy="6109864"/>
          </a:xfrm>
        </p:spPr>
        <p:txBody>
          <a:bodyPr>
            <a:normAutofit/>
          </a:bodyPr>
          <a:lstStyle/>
          <a:p>
            <a:r>
              <a:rPr lang="es-CO" sz="3200" dirty="0" smtClean="0">
                <a:solidFill>
                  <a:schemeClr val="accent1"/>
                </a:solidFill>
                <a:effectLst/>
              </a:rPr>
              <a:t>Situación ambiental:</a:t>
            </a:r>
            <a:r>
              <a:rPr lang="es-CO" sz="3200" dirty="0" smtClean="0">
                <a:solidFill>
                  <a:schemeClr val="tx1">
                    <a:lumMod val="85000"/>
                  </a:schemeClr>
                </a:solidFill>
                <a:effectLst/>
              </a:rPr>
              <a:t/>
            </a:r>
            <a:br>
              <a:rPr lang="es-CO" sz="3200" dirty="0" smtClean="0">
                <a:solidFill>
                  <a:schemeClr val="tx1">
                    <a:lumMod val="85000"/>
                  </a:schemeClr>
                </a:solidFill>
                <a:effectLst/>
              </a:rPr>
            </a:br>
            <a:r>
              <a:rPr lang="es-CO" sz="3200" dirty="0" smtClean="0">
                <a:solidFill>
                  <a:schemeClr val="tx1">
                    <a:lumMod val="85000"/>
                  </a:schemeClr>
                </a:solidFill>
                <a:effectLst/>
              </a:rPr>
              <a:t/>
            </a:r>
            <a:br>
              <a:rPr lang="es-CO" sz="3200" dirty="0" smtClean="0">
                <a:solidFill>
                  <a:schemeClr val="tx1">
                    <a:lumMod val="85000"/>
                  </a:schemeClr>
                </a:solidFill>
                <a:effectLst/>
              </a:rPr>
            </a:br>
            <a:r>
              <a:rPr lang="es-CO" sz="3200" dirty="0" smtClean="0">
                <a:solidFill>
                  <a:schemeClr val="accent1">
                    <a:lumMod val="60000"/>
                    <a:lumOff val="40000"/>
                  </a:schemeClr>
                </a:solidFill>
                <a:effectLst/>
              </a:rPr>
              <a:t>*</a:t>
            </a:r>
            <a:r>
              <a:rPr lang="es-CO" sz="2800" dirty="0" smtClean="0">
                <a:solidFill>
                  <a:schemeClr val="accent1">
                    <a:lumMod val="60000"/>
                    <a:lumOff val="40000"/>
                  </a:schemeClr>
                </a:solidFill>
                <a:effectLst/>
              </a:rPr>
              <a:t>Natural: </a:t>
            </a:r>
            <a:r>
              <a:rPr lang="es-CO" sz="2800" dirty="0" smtClean="0">
                <a:solidFill>
                  <a:schemeClr val="tx1">
                    <a:lumMod val="85000"/>
                  </a:schemeClr>
                </a:solidFill>
                <a:effectLst/>
              </a:rPr>
              <a:t>El </a:t>
            </a:r>
            <a:r>
              <a:rPr lang="es-CO" sz="2800" dirty="0">
                <a:solidFill>
                  <a:schemeClr val="tx1">
                    <a:lumMod val="85000"/>
                  </a:schemeClr>
                </a:solidFill>
                <a:effectLst/>
              </a:rPr>
              <a:t>árbol de balso blanco actualmente es una especie en vía de </a:t>
            </a:r>
            <a:r>
              <a:rPr lang="es-CO" sz="2800" dirty="0" smtClean="0">
                <a:solidFill>
                  <a:schemeClr val="tx1">
                    <a:lumMod val="85000"/>
                  </a:schemeClr>
                </a:solidFill>
                <a:effectLst/>
              </a:rPr>
              <a:t>extinción (</a:t>
            </a:r>
            <a:r>
              <a:rPr lang="es-CO" sz="2800" b="0" i="1" dirty="0" smtClean="0">
                <a:solidFill>
                  <a:schemeClr val="tx1">
                    <a:lumMod val="85000"/>
                  </a:schemeClr>
                </a:solidFill>
                <a:effectLst/>
              </a:rPr>
              <a:t>corponariño</a:t>
            </a:r>
            <a:r>
              <a:rPr lang="es-CO" sz="2800" dirty="0" smtClean="0">
                <a:solidFill>
                  <a:schemeClr val="tx1">
                    <a:lumMod val="85000"/>
                  </a:schemeClr>
                </a:solidFill>
                <a:effectLst/>
              </a:rPr>
              <a:t>).</a:t>
            </a:r>
            <a:br>
              <a:rPr lang="es-CO" sz="2800" dirty="0" smtClean="0">
                <a:solidFill>
                  <a:schemeClr val="tx1">
                    <a:lumMod val="85000"/>
                  </a:schemeClr>
                </a:solidFill>
                <a:effectLst/>
              </a:rPr>
            </a:br>
            <a:r>
              <a:rPr lang="es-CO" sz="2800" dirty="0">
                <a:solidFill>
                  <a:schemeClr val="tx1">
                    <a:lumMod val="85000"/>
                  </a:schemeClr>
                </a:solidFill>
                <a:effectLst/>
              </a:rPr>
              <a:t/>
            </a:r>
            <a:br>
              <a:rPr lang="es-CO" sz="2800" dirty="0">
                <a:solidFill>
                  <a:schemeClr val="tx1">
                    <a:lumMod val="85000"/>
                  </a:schemeClr>
                </a:solidFill>
                <a:effectLst/>
              </a:rPr>
            </a:br>
            <a:r>
              <a:rPr lang="es-CO" sz="2800" dirty="0" smtClean="0">
                <a:solidFill>
                  <a:schemeClr val="tx1">
                    <a:lumMod val="85000"/>
                  </a:schemeClr>
                </a:solidFill>
                <a:effectLst/>
              </a:rPr>
              <a:t/>
            </a:r>
            <a:br>
              <a:rPr lang="es-CO" sz="2800" dirty="0" smtClean="0">
                <a:solidFill>
                  <a:schemeClr val="tx1">
                    <a:lumMod val="85000"/>
                  </a:schemeClr>
                </a:solidFill>
                <a:effectLst/>
              </a:rPr>
            </a:br>
            <a:r>
              <a:rPr lang="es-CO" sz="2800" dirty="0" smtClean="0">
                <a:solidFill>
                  <a:schemeClr val="tx1">
                    <a:lumMod val="85000"/>
                  </a:schemeClr>
                </a:solidFill>
                <a:effectLst/>
              </a:rPr>
              <a:t/>
            </a:r>
            <a:br>
              <a:rPr lang="es-CO" sz="2800" dirty="0" smtClean="0">
                <a:solidFill>
                  <a:schemeClr val="tx1">
                    <a:lumMod val="85000"/>
                  </a:schemeClr>
                </a:solidFill>
                <a:effectLst/>
              </a:rPr>
            </a:br>
            <a:endParaRPr lang="es-CO" sz="3100" dirty="0">
              <a:solidFill>
                <a:schemeClr val="tx1">
                  <a:lumMod val="85000"/>
                </a:schemeClr>
              </a:solidFill>
            </a:endParaRPr>
          </a:p>
        </p:txBody>
      </p:sp>
      <p:pic>
        <p:nvPicPr>
          <p:cNvPr id="1026" name="Picture 2" descr="K:\h 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18479"/>
            <a:ext cx="4338505"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1743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8367464" cy="6325888"/>
          </a:xfrm>
        </p:spPr>
        <p:txBody>
          <a:bodyPr/>
          <a:lstStyle/>
          <a:p>
            <a:r>
              <a:rPr lang="es-CO" sz="2800" dirty="0" smtClean="0">
                <a:ln w="6350">
                  <a:solidFill>
                    <a:srgbClr val="FF388C">
                      <a:shade val="43000"/>
                    </a:srgbClr>
                  </a:solidFill>
                </a:ln>
                <a:solidFill>
                  <a:srgbClr val="FF388C">
                    <a:lumMod val="60000"/>
                    <a:lumOff val="40000"/>
                  </a:srgbClr>
                </a:solidFill>
                <a:effectLst/>
              </a:rPr>
              <a:t>*</a:t>
            </a:r>
            <a:r>
              <a:rPr lang="es-CO" sz="2800" dirty="0">
                <a:ln w="6350">
                  <a:solidFill>
                    <a:srgbClr val="FF388C">
                      <a:shade val="43000"/>
                    </a:srgbClr>
                  </a:solidFill>
                </a:ln>
                <a:solidFill>
                  <a:srgbClr val="FF388C">
                    <a:lumMod val="60000"/>
                    <a:lumOff val="40000"/>
                  </a:srgbClr>
                </a:solidFill>
                <a:effectLst/>
              </a:rPr>
              <a:t>Social:</a:t>
            </a:r>
            <a:r>
              <a:rPr lang="es-CO" sz="3200" dirty="0">
                <a:ln w="6350">
                  <a:solidFill>
                    <a:srgbClr val="FF388C">
                      <a:shade val="43000"/>
                    </a:srgbClr>
                  </a:solidFill>
                </a:ln>
                <a:solidFill>
                  <a:srgbClr val="FF388C">
                    <a:tint val="83000"/>
                    <a:satMod val="150000"/>
                  </a:srgbClr>
                </a:solidFill>
                <a:effectLst/>
              </a:rPr>
              <a:t> </a:t>
            </a:r>
            <a:r>
              <a:rPr lang="es-CO" sz="2800" dirty="0">
                <a:ln w="6350">
                  <a:solidFill>
                    <a:srgbClr val="FF388C">
                      <a:shade val="43000"/>
                    </a:srgbClr>
                  </a:solidFill>
                </a:ln>
                <a:solidFill>
                  <a:prstClr val="white">
                    <a:lumMod val="85000"/>
                  </a:prstClr>
                </a:solidFill>
                <a:effectLst/>
              </a:rPr>
              <a:t>el árbol de balso </a:t>
            </a:r>
            <a:r>
              <a:rPr lang="es-CO" sz="2800" dirty="0" smtClean="0">
                <a:ln w="6350">
                  <a:solidFill>
                    <a:srgbClr val="FF388C">
                      <a:shade val="43000"/>
                    </a:srgbClr>
                  </a:solidFill>
                </a:ln>
                <a:solidFill>
                  <a:prstClr val="white">
                    <a:lumMod val="85000"/>
                  </a:prstClr>
                </a:solidFill>
                <a:effectLst/>
              </a:rPr>
              <a:t>blanco (</a:t>
            </a:r>
            <a:r>
              <a:rPr lang="es-CO" sz="2800" b="0" i="1" dirty="0" smtClean="0">
                <a:ln w="6350">
                  <a:solidFill>
                    <a:srgbClr val="FF388C">
                      <a:shade val="43000"/>
                    </a:srgbClr>
                  </a:solidFill>
                </a:ln>
                <a:solidFill>
                  <a:prstClr val="white">
                    <a:lumMod val="85000"/>
                  </a:prstClr>
                </a:solidFill>
                <a:effectLst/>
              </a:rPr>
              <a:t>Helicarpus Americanus</a:t>
            </a:r>
            <a:r>
              <a:rPr lang="es-CO" sz="2800" dirty="0" smtClean="0">
                <a:ln w="6350">
                  <a:solidFill>
                    <a:srgbClr val="FF388C">
                      <a:shade val="43000"/>
                    </a:srgbClr>
                  </a:solidFill>
                </a:ln>
                <a:solidFill>
                  <a:prstClr val="white">
                    <a:lumMod val="85000"/>
                  </a:prstClr>
                </a:solidFill>
                <a:effectLst/>
              </a:rPr>
              <a:t>) </a:t>
            </a:r>
            <a:r>
              <a:rPr lang="es-CO" sz="2800" dirty="0">
                <a:ln w="6350">
                  <a:solidFill>
                    <a:srgbClr val="FF388C">
                      <a:shade val="43000"/>
                    </a:srgbClr>
                  </a:solidFill>
                </a:ln>
                <a:solidFill>
                  <a:prstClr val="white">
                    <a:lumMod val="85000"/>
                  </a:prstClr>
                </a:solidFill>
                <a:effectLst/>
              </a:rPr>
              <a:t>ha sido utilizado durante mucho </a:t>
            </a:r>
            <a:r>
              <a:rPr lang="es-CO" sz="2800" dirty="0" smtClean="0">
                <a:ln w="6350">
                  <a:solidFill>
                    <a:srgbClr val="FF388C">
                      <a:shade val="43000"/>
                    </a:srgbClr>
                  </a:solidFill>
                </a:ln>
                <a:solidFill>
                  <a:prstClr val="white">
                    <a:lumMod val="85000"/>
                  </a:prstClr>
                </a:solidFill>
                <a:effectLst/>
              </a:rPr>
              <a:t>tiempo </a:t>
            </a:r>
            <a:r>
              <a:rPr lang="es-CO" sz="2800" dirty="0">
                <a:ln w="6350">
                  <a:solidFill>
                    <a:srgbClr val="FF388C">
                      <a:shade val="43000"/>
                    </a:srgbClr>
                  </a:solidFill>
                </a:ln>
                <a:solidFill>
                  <a:prstClr val="white">
                    <a:lumMod val="85000"/>
                  </a:prstClr>
                </a:solidFill>
                <a:effectLst/>
              </a:rPr>
              <a:t>por las personas que trabajan en la industria panelera. </a:t>
            </a:r>
            <a:r>
              <a:rPr lang="es-CO" sz="2800" dirty="0" smtClean="0">
                <a:ln w="6350">
                  <a:solidFill>
                    <a:srgbClr val="FF388C">
                      <a:shade val="43000"/>
                    </a:srgbClr>
                  </a:solidFill>
                </a:ln>
                <a:solidFill>
                  <a:prstClr val="white">
                    <a:lumMod val="85000"/>
                  </a:prstClr>
                </a:solidFill>
                <a:effectLst/>
              </a:rPr>
              <a:t/>
            </a:r>
            <a:br>
              <a:rPr lang="es-CO" sz="2800" dirty="0" smtClean="0">
                <a:ln w="6350">
                  <a:solidFill>
                    <a:srgbClr val="FF388C">
                      <a:shade val="43000"/>
                    </a:srgbClr>
                  </a:solidFill>
                </a:ln>
                <a:solidFill>
                  <a:prstClr val="white">
                    <a:lumMod val="85000"/>
                  </a:prstClr>
                </a:solidFill>
                <a:effectLst/>
              </a:rPr>
            </a:br>
            <a:r>
              <a:rPr lang="es-CO" sz="2800" dirty="0">
                <a:ln w="6350">
                  <a:solidFill>
                    <a:srgbClr val="FF388C">
                      <a:shade val="43000"/>
                    </a:srgbClr>
                  </a:solidFill>
                </a:ln>
                <a:solidFill>
                  <a:prstClr val="white">
                    <a:lumMod val="85000"/>
                  </a:prstClr>
                </a:solidFill>
                <a:effectLst/>
              </a:rPr>
              <a:t/>
            </a:r>
            <a:br>
              <a:rPr lang="es-CO" sz="2800" dirty="0">
                <a:ln w="6350">
                  <a:solidFill>
                    <a:srgbClr val="FF388C">
                      <a:shade val="43000"/>
                    </a:srgbClr>
                  </a:solidFill>
                </a:ln>
                <a:solidFill>
                  <a:prstClr val="white">
                    <a:lumMod val="85000"/>
                  </a:prstClr>
                </a:solidFill>
                <a:effectLst/>
              </a:rPr>
            </a:br>
            <a:r>
              <a:rPr lang="es-CO" sz="2800" dirty="0" smtClean="0">
                <a:ln w="6350">
                  <a:solidFill>
                    <a:srgbClr val="FF388C">
                      <a:shade val="43000"/>
                    </a:srgbClr>
                  </a:solidFill>
                </a:ln>
                <a:solidFill>
                  <a:prstClr val="white">
                    <a:lumMod val="85000"/>
                  </a:prstClr>
                </a:solidFill>
                <a:effectLst/>
              </a:rPr>
              <a:t/>
            </a:r>
            <a:br>
              <a:rPr lang="es-CO" sz="2800" dirty="0" smtClean="0">
                <a:ln w="6350">
                  <a:solidFill>
                    <a:srgbClr val="FF388C">
                      <a:shade val="43000"/>
                    </a:srgbClr>
                  </a:solidFill>
                </a:ln>
                <a:solidFill>
                  <a:prstClr val="white">
                    <a:lumMod val="85000"/>
                  </a:prstClr>
                </a:solidFill>
                <a:effectLst/>
              </a:rPr>
            </a:br>
            <a:r>
              <a:rPr lang="es-CO" sz="3200" dirty="0">
                <a:ln w="6350">
                  <a:solidFill>
                    <a:srgbClr val="FF388C">
                      <a:shade val="43000"/>
                    </a:srgbClr>
                  </a:solidFill>
                </a:ln>
                <a:solidFill>
                  <a:srgbClr val="FF388C">
                    <a:tint val="83000"/>
                    <a:satMod val="150000"/>
                  </a:srgbClr>
                </a:solidFill>
                <a:effectLst/>
              </a:rPr>
              <a:t/>
            </a:r>
            <a:br>
              <a:rPr lang="es-CO" sz="3200" dirty="0">
                <a:ln w="6350">
                  <a:solidFill>
                    <a:srgbClr val="FF388C">
                      <a:shade val="43000"/>
                    </a:srgbClr>
                  </a:solidFill>
                </a:ln>
                <a:solidFill>
                  <a:srgbClr val="FF388C">
                    <a:tint val="83000"/>
                    <a:satMod val="150000"/>
                  </a:srgbClr>
                </a:solidFill>
                <a:effectLst/>
              </a:rPr>
            </a:br>
            <a:endParaRPr lang="es-CO" dirty="0"/>
          </a:p>
        </p:txBody>
      </p:sp>
      <p:pic>
        <p:nvPicPr>
          <p:cNvPr id="5122" name="Picture 2" descr="K:\Ochroma-lagopu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717032"/>
            <a:ext cx="398026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5721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345</TotalTime>
  <Words>120</Words>
  <Application>Microsoft Office PowerPoint</Application>
  <PresentationFormat>Presentación en pantalla (4:3)</PresentationFormat>
  <Paragraphs>24</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Brío</vt:lpstr>
      <vt:lpstr>DESMOCILADOR</vt:lpstr>
      <vt:lpstr>Tema:           Mal aprovechamiento del                     Balso Blanco.  Presentado a:              Feria tecnológica ambiental                                                (2017).     </vt:lpstr>
      <vt:lpstr> BALSO BLANCO:  Este es el pionero de los bosques húmedos: el balso blanco (Heliocarpus Americanus) es un árbol muy adaptable ya que se encuentra tanto en zonas altas como bajas a nivel del mar.</vt:lpstr>
      <vt:lpstr> Clasificación y nombres   Familia: Malvacecie. Nombre científico: Heliocarpus Americanus. Sinónimo: Heliocarpus Popayansis. Otros nombres comunes: Majagua, Palo bobo. </vt:lpstr>
      <vt:lpstr>Dimensiones del Heliocarpus Americanus  Altura normal: 20 m. Diámetro normal de la copa: 8 m. Diámetro normal del tronco: a la altura del pecho 50 cm. Altura máxima reportada: 25 m. Diámetro máximo del tronco:  a la altura del pecho: 80 cm. </vt:lpstr>
      <vt:lpstr> Objetivo general:   Mejorar el proceso de extracción del mucilago del balso blanco (Heliocarpus Americanus), con el fin de evitar la disminución de la especie, mediante procesos de investigación e innovación.  </vt:lpstr>
      <vt:lpstr>  Objetivos específicos:   1. retomar las investigaciones sobre el balso blanco del grupo de investigación ivi (investigadores verdes del ingenio).  2. profundizar acerca de la problemática ambiental de nuestro corregimiento. </vt:lpstr>
      <vt:lpstr>Situación ambiental:  *Natural: El árbol de balso blanco actualmente es una especie en vía de extinción (corponariño).    </vt:lpstr>
      <vt:lpstr>*Social: el árbol de balso blanco (Helicarpus Americanus) ha sido utilizado durante mucho tiempo por las personas que trabajan en la industria panelera.     </vt:lpstr>
      <vt:lpstr>     *Cultural: el mucílago de la corteza del balso blanco (Heliocarpus Americanus) es utilizado para limpiar las impurezas del jugo de la caña (guarapo), como se utiliza solo el mucílago de la corteza, el resto del árbol se pierde o se utiliza la madera para los fogones de las calderas. </vt:lpstr>
      <vt:lpstr>Problemática ambiental:  El mal aprovechamiento de los árboles se da por que algunas personas los talan indiscriminadamente, sin tener en cuenta que son estos los que nos ayudan a vivir, ya que ellos producen el agua, la cual es vital para nosotros, además ayudan a la producción de oxígeno y también ayudan a regular los cambios climáticos.</vt:lpstr>
      <vt:lpstr>DESMOSILADOR  Nuestro proyecto  consiste en la elaboración de una maquina (desmosilador) capaz de absorber a través de un pequeño agujero, parte del mucílago contenido en la corteza de los árboles del balso blanco (Heliocarpus Americanus), y  de esta manera evitar la tala de estos, además de dar una solución práctica y sostenible tanto para las personas que trabajan en los trapiches, como para el medio ambiente.</vt:lpstr>
      <vt:lpstr> Dimensiones de el desmosilador  *Altura: 50 cm. *Anchor: 30 cm. *Largor: 80 cm. </vt:lpstr>
      <vt:lpstr>El desmosilador va a estar compuesto por:  *Una manguera para transportar el mucílago. *Una válvula succionadora de mucílago. *Un botón de encendido y apagado. *Un botón para iniciar la  succión.  *Un botón para finalizar la succión. *Un graduador de potencia. </vt:lpstr>
      <vt:lpstr> CONCLUSION Tras realizar este trabajo nosotros nos dimos cuenta del mal aprovechamiento que le están dando al balso blanco (Heliocarpus Americanus)  y el riesgo que esto representa para nosotros ya que este árbol además de ayudar a la producción de oxigeno y agua, sirve de hábitat para algunas especies animales.  </vt:lpstr>
      <vt:lpstr>El desmosilador es una solución muy eficaz ya que así el árbol de balso blanco (Heliocarpus Americanus) puede tener una vida productiva más larga y los productos que requieren de su utiliza miento tendrían más validez en el mercado porque así no se estaría destruyendo el ambiente.     </vt:lpstr>
      <vt:lpstr> BIBLIOGRAFIA:   *cartilla del grupo de investigación IVI (uso y correcto aprovechamiento del balso blanco, estrategias de sostenibilidad).  WEBGRAFIA:   *http://ridum.umanizales.edu.co:8080/xmlui/bitstream/handle/6789/372/402_Murcia_Soto_Mauricio_2012.pdf?sequence=1.   *http://www.scielo.org.co/scielo.php?script=sci_arttext&amp;pid=S0304-28472006000200006. </vt:lpstr>
      <vt:lpstr>GRACIAS POR SU ATENCION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DESMOCILADOR</dc:title>
  <dc:creator>17</dc:creator>
  <cp:lastModifiedBy>9</cp:lastModifiedBy>
  <cp:revision>40</cp:revision>
  <dcterms:created xsi:type="dcterms:W3CDTF">2017-06-22T16:41:50Z</dcterms:created>
  <dcterms:modified xsi:type="dcterms:W3CDTF">2017-09-18T18:53:24Z</dcterms:modified>
</cp:coreProperties>
</file>